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256" r:id="rId2"/>
    <p:sldId id="1703" r:id="rId3"/>
    <p:sldId id="1704" r:id="rId4"/>
    <p:sldId id="1777" r:id="rId5"/>
    <p:sldId id="1822" r:id="rId6"/>
    <p:sldId id="1778" r:id="rId7"/>
    <p:sldId id="1815" r:id="rId8"/>
    <p:sldId id="1816" r:id="rId9"/>
    <p:sldId id="1817" r:id="rId10"/>
    <p:sldId id="1789" r:id="rId11"/>
    <p:sldId id="1818" r:id="rId12"/>
    <p:sldId id="1819" r:id="rId13"/>
    <p:sldId id="1823" r:id="rId14"/>
    <p:sldId id="1790" r:id="rId15"/>
    <p:sldId id="1821" r:id="rId16"/>
    <p:sldId id="1814" r:id="rId17"/>
    <p:sldId id="1820" r:id="rId18"/>
    <p:sldId id="1779" r:id="rId19"/>
    <p:sldId id="1832" r:id="rId20"/>
    <p:sldId id="1780" r:id="rId21"/>
    <p:sldId id="1061" r:id="rId22"/>
    <p:sldId id="1045" r:id="rId23"/>
    <p:sldId id="1078" r:id="rId24"/>
    <p:sldId id="1074" r:id="rId25"/>
    <p:sldId id="1075" r:id="rId26"/>
    <p:sldId id="1067" r:id="rId27"/>
    <p:sldId id="1792" r:id="rId28"/>
    <p:sldId id="1828" r:id="rId29"/>
    <p:sldId id="1829" r:id="rId30"/>
    <p:sldId id="1833" r:id="rId31"/>
    <p:sldId id="1830" r:id="rId32"/>
    <p:sldId id="1782" r:id="rId33"/>
    <p:sldId id="1834" r:id="rId34"/>
    <p:sldId id="1793" r:id="rId35"/>
    <p:sldId id="1807" r:id="rId36"/>
    <p:sldId id="1826" r:id="rId37"/>
    <p:sldId id="1835" r:id="rId38"/>
    <p:sldId id="1808" r:id="rId39"/>
    <p:sldId id="1827" r:id="rId40"/>
    <p:sldId id="1784" r:id="rId41"/>
    <p:sldId id="1836" r:id="rId42"/>
    <p:sldId id="1794" r:id="rId43"/>
    <p:sldId id="1795" r:id="rId44"/>
    <p:sldId id="1837" r:id="rId45"/>
    <p:sldId id="1796" r:id="rId46"/>
    <p:sldId id="1838" r:id="rId47"/>
    <p:sldId id="1783" r:id="rId48"/>
    <p:sldId id="1809" r:id="rId49"/>
    <p:sldId id="1798" r:id="rId50"/>
    <p:sldId id="1797" r:id="rId51"/>
    <p:sldId id="1839" r:id="rId52"/>
    <p:sldId id="1786" r:id="rId53"/>
    <p:sldId id="1800" r:id="rId54"/>
    <p:sldId id="1787" r:id="rId55"/>
    <p:sldId id="1840" r:id="rId56"/>
    <p:sldId id="1718" r:id="rId57"/>
    <p:sldId id="1776" r:id="rId58"/>
    <p:sldId id="1824" r:id="rId59"/>
    <p:sldId id="1726" r:id="rId60"/>
    <p:sldId id="1813"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Chen" initials="JC" lastIdx="1" clrIdx="0">
    <p:extLst>
      <p:ext uri="{19B8F6BF-5375-455C-9EA6-DF929625EA0E}">
        <p15:presenceInfo xmlns:p15="http://schemas.microsoft.com/office/powerpoint/2012/main" userId="J Ch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BBEAB"/>
    <a:srgbClr val="FFFFFF"/>
    <a:srgbClr val="F2F2F2"/>
    <a:srgbClr val="D9D9D9"/>
    <a:srgbClr val="A5D4DA"/>
    <a:srgbClr val="84BEB8"/>
    <a:srgbClr val="98D1B9"/>
    <a:srgbClr val="88AFB6"/>
    <a:srgbClr val="A3BA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09"/>
    <p:restoredTop sz="95246"/>
  </p:normalViewPr>
  <p:slideViewPr>
    <p:cSldViewPr snapToGrid="0" snapToObjects="1">
      <p:cViewPr varScale="1">
        <p:scale>
          <a:sx n="110" d="100"/>
          <a:sy n="110" d="100"/>
        </p:scale>
        <p:origin x="43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208B3-B06C-5B43-BF50-71F0D789648F}" type="datetimeFigureOut">
              <a:rPr lang="en-US" smtClean="0"/>
              <a:t>10/24/24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4EC7CF-E16F-534F-B5FD-CD2EC28A3BA6}" type="slidenum">
              <a:rPr lang="en-US" smtClean="0"/>
              <a:t>‹#›</a:t>
            </a:fld>
            <a:endParaRPr lang="en-US"/>
          </a:p>
        </p:txBody>
      </p:sp>
    </p:spTree>
    <p:extLst>
      <p:ext uri="{BB962C8B-B14F-4D97-AF65-F5344CB8AC3E}">
        <p14:creationId xmlns:p14="http://schemas.microsoft.com/office/powerpoint/2010/main" val="326020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04EC7CF-E16F-534F-B5FD-CD2EC28A3BA6}" type="slidenum">
              <a:rPr lang="en-US" smtClean="0"/>
              <a:t>41</a:t>
            </a:fld>
            <a:endParaRPr lang="en-US"/>
          </a:p>
        </p:txBody>
      </p:sp>
    </p:spTree>
    <p:extLst>
      <p:ext uri="{BB962C8B-B14F-4D97-AF65-F5344CB8AC3E}">
        <p14:creationId xmlns:p14="http://schemas.microsoft.com/office/powerpoint/2010/main" val="1969634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b="0" i="0">
                <a:latin typeface="Helvetica Light" panose="020B04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3634959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CF7640-9864-0B40-B388-8EC87A3FDEB9}" type="datetimeFigureOut">
              <a:rPr lang="en-US" smtClean="0"/>
              <a:t>10/24/24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70602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CF7640-9864-0B40-B388-8EC87A3FDEB9}" type="datetimeFigureOut">
              <a:rPr lang="en-US" smtClean="0"/>
              <a:t>10/24/24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7CB89C-A70D-114C-8C1A-6737C667FF1D}" type="slidenum">
              <a:rPr lang="en-US" smtClean="0"/>
              <a:t>‹#›</a:t>
            </a:fld>
            <a:endParaRPr lang="en-US"/>
          </a:p>
        </p:txBody>
      </p:sp>
      <p:grpSp>
        <p:nvGrpSpPr>
          <p:cNvPr id="6" name="Group 5">
            <a:extLst>
              <a:ext uri="{FF2B5EF4-FFF2-40B4-BE49-F238E27FC236}">
                <a16:creationId xmlns:a16="http://schemas.microsoft.com/office/drawing/2014/main" id="{75FDFE8A-B409-E54C-816B-C9A92B00A0A1}"/>
              </a:ext>
            </a:extLst>
          </p:cNvPr>
          <p:cNvGrpSpPr/>
          <p:nvPr userDrawn="1"/>
        </p:nvGrpSpPr>
        <p:grpSpPr>
          <a:xfrm>
            <a:off x="8161027" y="-4640"/>
            <a:ext cx="886725" cy="903332"/>
            <a:chOff x="340471" y="3624206"/>
            <a:chExt cx="886725" cy="903332"/>
          </a:xfrm>
        </p:grpSpPr>
        <p:sp>
          <p:nvSpPr>
            <p:cNvPr id="7" name="Off-page Connector 6">
              <a:extLst>
                <a:ext uri="{FF2B5EF4-FFF2-40B4-BE49-F238E27FC236}">
                  <a16:creationId xmlns:a16="http://schemas.microsoft.com/office/drawing/2014/main" id="{B7C3726C-5DE8-B94C-AE25-8B1FAA67CC18}"/>
                </a:ext>
              </a:extLst>
            </p:cNvPr>
            <p:cNvSpPr/>
            <p:nvPr/>
          </p:nvSpPr>
          <p:spPr>
            <a:xfrm>
              <a:off x="340471" y="3624206"/>
              <a:ext cx="886725" cy="903332"/>
            </a:xfrm>
            <a:prstGeom prst="flowChartOffpageConnector">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73F5F1-9176-A546-9B3A-4D2A350E22C0}"/>
                </a:ext>
              </a:extLst>
            </p:cNvPr>
            <p:cNvPicPr>
              <a:picLocks noChangeAspect="1"/>
            </p:cNvPicPr>
            <p:nvPr userDrawn="1"/>
          </p:nvPicPr>
          <p:blipFill>
            <a:blip r:embed="rId2"/>
            <a:stretch>
              <a:fillRect/>
            </a:stretch>
          </p:blipFill>
          <p:spPr>
            <a:xfrm>
              <a:off x="429372" y="3681131"/>
              <a:ext cx="720000" cy="720000"/>
            </a:xfrm>
            <a:prstGeom prst="rect">
              <a:avLst/>
            </a:prstGeom>
          </p:spPr>
        </p:pic>
      </p:grpSp>
    </p:spTree>
    <p:extLst>
      <p:ext uri="{BB962C8B-B14F-4D97-AF65-F5344CB8AC3E}">
        <p14:creationId xmlns:p14="http://schemas.microsoft.com/office/powerpoint/2010/main" val="799472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CF7640-9864-0B40-B388-8EC87A3FDEB9}" type="datetimeFigureOut">
              <a:rPr lang="en-US" smtClean="0"/>
              <a:t>10/24/24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881396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CF7640-9864-0B40-B388-8EC87A3FDEB9}"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3464609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CF7640-9864-0B40-B388-8EC87A3FDEB9}"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4191493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3893406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350312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19314" y="955617"/>
            <a:ext cx="8418286"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7" name="Straight Connector 6">
            <a:extLst>
              <a:ext uri="{FF2B5EF4-FFF2-40B4-BE49-F238E27FC236}">
                <a16:creationId xmlns:a16="http://schemas.microsoft.com/office/drawing/2014/main" id="{7D06F09D-EA96-A241-A243-1E5E9509E67E}"/>
              </a:ext>
            </a:extLst>
          </p:cNvPr>
          <p:cNvCxnSpPr>
            <a:cxnSpLocks/>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444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19314" y="955617"/>
            <a:ext cx="4122057"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7" name="Straight Connector 6">
            <a:extLst>
              <a:ext uri="{FF2B5EF4-FFF2-40B4-BE49-F238E27FC236}">
                <a16:creationId xmlns:a16="http://schemas.microsoft.com/office/drawing/2014/main" id="{7D06F09D-EA96-A241-A243-1E5E9509E67E}"/>
              </a:ext>
            </a:extLst>
          </p:cNvPr>
          <p:cNvCxnSpPr>
            <a:cxnSpLocks/>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1F243E8-0EC9-D82E-C506-44A338D1A164}"/>
              </a:ext>
            </a:extLst>
          </p:cNvPr>
          <p:cNvSpPr>
            <a:spLocks noGrp="1"/>
          </p:cNvSpPr>
          <p:nvPr>
            <p:ph idx="13"/>
          </p:nvPr>
        </p:nvSpPr>
        <p:spPr>
          <a:xfrm>
            <a:off x="4669068" y="948922"/>
            <a:ext cx="4122057"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410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19314" y="955617"/>
            <a:ext cx="3570515"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7" name="Straight Connector 6">
            <a:extLst>
              <a:ext uri="{FF2B5EF4-FFF2-40B4-BE49-F238E27FC236}">
                <a16:creationId xmlns:a16="http://schemas.microsoft.com/office/drawing/2014/main" id="{7D06F09D-EA96-A241-A243-1E5E9509E67E}"/>
              </a:ext>
            </a:extLst>
          </p:cNvPr>
          <p:cNvCxnSpPr>
            <a:cxnSpLocks/>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615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7" name="Straight Connector 6">
            <a:extLst>
              <a:ext uri="{FF2B5EF4-FFF2-40B4-BE49-F238E27FC236}">
                <a16:creationId xmlns:a16="http://schemas.microsoft.com/office/drawing/2014/main" id="{7D06F09D-EA96-A241-A243-1E5E9509E67E}"/>
              </a:ext>
            </a:extLst>
          </p:cNvPr>
          <p:cNvCxnSpPr>
            <a:cxnSpLocks/>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1F243E8-0EC9-D82E-C506-44A338D1A164}"/>
              </a:ext>
            </a:extLst>
          </p:cNvPr>
          <p:cNvSpPr>
            <a:spLocks noGrp="1"/>
          </p:cNvSpPr>
          <p:nvPr>
            <p:ph idx="13"/>
          </p:nvPr>
        </p:nvSpPr>
        <p:spPr>
          <a:xfrm>
            <a:off x="5457371" y="948922"/>
            <a:ext cx="3333754"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88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745" y="147337"/>
            <a:ext cx="8297693" cy="1078470"/>
          </a:xfrm>
        </p:spPr>
        <p:txBody>
          <a:bodyPr>
            <a:noAutofit/>
          </a:bodyPr>
          <a:lstStyle>
            <a:lvl1pPr>
              <a:lnSpc>
                <a:spcPct val="100000"/>
              </a:lnSpc>
              <a:defRPr sz="2800"/>
            </a:lvl1pPr>
          </a:lstStyle>
          <a:p>
            <a:r>
              <a:rPr lang="en-US" dirty="0"/>
              <a:t>Click to edit Master title style</a:t>
            </a:r>
            <a:br>
              <a:rPr lang="en-US" dirty="0"/>
            </a:br>
            <a:r>
              <a:rPr lang="en-US" dirty="0"/>
              <a:t>Click to edit Master title style</a:t>
            </a:r>
          </a:p>
        </p:txBody>
      </p:sp>
      <p:sp>
        <p:nvSpPr>
          <p:cNvPr id="3" name="Content Placeholder 2"/>
          <p:cNvSpPr>
            <a:spLocks noGrp="1"/>
          </p:cNvSpPr>
          <p:nvPr>
            <p:ph idx="1"/>
          </p:nvPr>
        </p:nvSpPr>
        <p:spPr>
          <a:xfrm>
            <a:off x="628650" y="1411941"/>
            <a:ext cx="7886700" cy="4765021"/>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7" name="Straight Connector 6">
            <a:extLst>
              <a:ext uri="{FF2B5EF4-FFF2-40B4-BE49-F238E27FC236}">
                <a16:creationId xmlns:a16="http://schemas.microsoft.com/office/drawing/2014/main" id="{7D06F09D-EA96-A241-A243-1E5E9509E67E}"/>
              </a:ext>
            </a:extLst>
          </p:cNvPr>
          <p:cNvCxnSpPr>
            <a:cxnSpLocks/>
          </p:cNvCxnSpPr>
          <p:nvPr userDrawn="1"/>
        </p:nvCxnSpPr>
        <p:spPr>
          <a:xfrm>
            <a:off x="437745" y="1225808"/>
            <a:ext cx="7647476"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567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7745" y="147338"/>
            <a:ext cx="8297693" cy="767062"/>
          </a:xfrm>
        </p:spPr>
        <p:txBody>
          <a:bodyPr/>
          <a:lstStyle/>
          <a:p>
            <a:r>
              <a:rPr lang="en-US"/>
              <a:t>Click to edit Master title style</a:t>
            </a:r>
            <a:endParaRPr lang="en-US" dirty="0"/>
          </a:p>
        </p:txBody>
      </p:sp>
      <p:sp>
        <p:nvSpPr>
          <p:cNvPr id="3" name="Content Placeholder 2"/>
          <p:cNvSpPr>
            <a:spLocks noGrp="1"/>
          </p:cNvSpPr>
          <p:nvPr>
            <p:ph idx="1"/>
          </p:nvPr>
        </p:nvSpPr>
        <p:spPr>
          <a:xfrm>
            <a:off x="628650" y="1138335"/>
            <a:ext cx="7886700" cy="5038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8" name="Straight Connector 7">
            <a:extLst>
              <a:ext uri="{FF2B5EF4-FFF2-40B4-BE49-F238E27FC236}">
                <a16:creationId xmlns:a16="http://schemas.microsoft.com/office/drawing/2014/main" id="{05DFD6CA-DD8B-C94A-9A24-D6FA5575CB55}"/>
              </a:ext>
            </a:extLst>
          </p:cNvPr>
          <p:cNvCxnSpPr/>
          <p:nvPr userDrawn="1"/>
        </p:nvCxnSpPr>
        <p:spPr>
          <a:xfrm>
            <a:off x="457200" y="997527"/>
            <a:ext cx="8243455" cy="0"/>
          </a:xfrm>
          <a:prstGeom prst="line">
            <a:avLst/>
          </a:prstGeom>
          <a:ln>
            <a:solidFill>
              <a:srgbClr val="C00000"/>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195062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CF7640-9864-0B40-B388-8EC87A3FDEB9}"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634649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CF7640-9864-0B40-B388-8EC87A3FDEB9}"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38613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7745" y="147338"/>
            <a:ext cx="8297693" cy="8921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52939"/>
            <a:ext cx="7886700" cy="48240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F7640-9864-0B40-B388-8EC87A3FDEB9}" type="datetimeFigureOut">
              <a:rPr lang="en-US" smtClean="0"/>
              <a:t>10/24/24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7CB89C-A70D-114C-8C1A-6737C667FF1D}" type="slidenum">
              <a:rPr lang="en-US" smtClean="0"/>
              <a:t>‹#›</a:t>
            </a:fld>
            <a:endParaRPr lang="en-US"/>
          </a:p>
        </p:txBody>
      </p:sp>
    </p:spTree>
    <p:extLst>
      <p:ext uri="{BB962C8B-B14F-4D97-AF65-F5344CB8AC3E}">
        <p14:creationId xmlns:p14="http://schemas.microsoft.com/office/powerpoint/2010/main" val="13347231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6" r:id="rId4"/>
    <p:sldLayoutId id="2147483677" r:id="rId5"/>
    <p:sldLayoutId id="2147483674" r:id="rId6"/>
    <p:sldLayoutId id="2147483673"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Lst>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was.mrcieu.ac.uk/"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www.ebi.ac.uk/gwa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5C58EE-701C-E04A-A86F-87B2973B078C}"/>
              </a:ext>
            </a:extLst>
          </p:cNvPr>
          <p:cNvSpPr/>
          <p:nvPr/>
        </p:nvSpPr>
        <p:spPr>
          <a:xfrm>
            <a:off x="0" y="5972783"/>
            <a:ext cx="9144000" cy="885218"/>
          </a:xfrm>
          <a:prstGeom prst="rect">
            <a:avLst/>
          </a:prstGeom>
          <a:solidFill>
            <a:srgbClr val="A5D4DA">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87497-2F47-134E-B98C-B2230FEA8D9A}"/>
              </a:ext>
            </a:extLst>
          </p:cNvPr>
          <p:cNvSpPr>
            <a:spLocks noGrp="1"/>
          </p:cNvSpPr>
          <p:nvPr>
            <p:ph type="ctrTitle"/>
          </p:nvPr>
        </p:nvSpPr>
        <p:spPr>
          <a:xfrm>
            <a:off x="357183" y="1122363"/>
            <a:ext cx="8288045" cy="2387600"/>
          </a:xfrm>
        </p:spPr>
        <p:txBody>
          <a:bodyPr anchor="ctr">
            <a:noAutofit/>
          </a:bodyPr>
          <a:lstStyle/>
          <a:p>
            <a:pPr>
              <a:lnSpc>
                <a:spcPct val="120000"/>
              </a:lnSpc>
            </a:pPr>
            <a:r>
              <a:rPr lang="en-US" sz="2000" i="1" dirty="0">
                <a:latin typeface="Microsoft YaHei" panose="020B0503020204020204" pitchFamily="34" charset="-122"/>
              </a:rPr>
              <a:t>The Human Genome and Variation III</a:t>
            </a:r>
            <a:br>
              <a:rPr lang="en-US" sz="2400" i="1" dirty="0">
                <a:latin typeface="Microsoft YaHei" panose="020B0503020204020204" pitchFamily="34" charset="-122"/>
              </a:rPr>
            </a:br>
            <a:r>
              <a:rPr lang="en-US" sz="3200" i="1" dirty="0">
                <a:latin typeface="Microsoft YaHei" panose="020B0503020204020204" pitchFamily="34" charset="-122"/>
              </a:rPr>
              <a:t>Determining pathogenic variants</a:t>
            </a:r>
          </a:p>
        </p:txBody>
      </p:sp>
      <p:sp>
        <p:nvSpPr>
          <p:cNvPr id="3" name="Subtitle 2">
            <a:extLst>
              <a:ext uri="{FF2B5EF4-FFF2-40B4-BE49-F238E27FC236}">
                <a16:creationId xmlns:a16="http://schemas.microsoft.com/office/drawing/2014/main" id="{38E48A94-343B-8D41-8B77-2C286343E49A}"/>
              </a:ext>
            </a:extLst>
          </p:cNvPr>
          <p:cNvSpPr>
            <a:spLocks noGrp="1"/>
          </p:cNvSpPr>
          <p:nvPr>
            <p:ph type="subTitle" idx="1"/>
          </p:nvPr>
        </p:nvSpPr>
        <p:spPr>
          <a:xfrm>
            <a:off x="1405647" y="3674451"/>
            <a:ext cx="6858000" cy="2061186"/>
          </a:xfrm>
        </p:spPr>
        <p:txBody>
          <a:bodyPr anchor="ctr">
            <a:normAutofit/>
          </a:bodyPr>
          <a:lstStyle/>
          <a:p>
            <a:r>
              <a:rPr lang="ja-JP" altLang="en-US" sz="2000">
                <a:latin typeface="Arial" panose="020B0604020202020204" pitchFamily="34" charset="0"/>
              </a:rPr>
              <a:t>授课老师</a:t>
            </a:r>
            <a:r>
              <a:rPr lang="zh-CN" altLang="en-US" sz="2000" dirty="0">
                <a:latin typeface="Arial" panose="020B0604020202020204" pitchFamily="34" charset="0"/>
              </a:rPr>
              <a:t>：陈靖祺 副研究员</a:t>
            </a:r>
            <a:endParaRPr lang="en-US" altLang="zh-CN" sz="2000" dirty="0">
              <a:latin typeface="Arial" panose="020B0604020202020204" pitchFamily="34" charset="0"/>
            </a:endParaRPr>
          </a:p>
          <a:p>
            <a:r>
              <a:rPr lang="zh-CN" altLang="en-US" sz="2000" dirty="0">
                <a:latin typeface="Arial" panose="020B0604020202020204" pitchFamily="34" charset="0"/>
              </a:rPr>
              <a:t>复旦大学类脑智能科学与研究院</a:t>
            </a:r>
            <a:endParaRPr lang="en-US" altLang="zh-CN" sz="2000" dirty="0">
              <a:latin typeface="Arial" panose="020B0604020202020204" pitchFamily="34" charset="0"/>
            </a:endParaRPr>
          </a:p>
          <a:p>
            <a:r>
              <a:rPr lang="en-US" altLang="zh-CN" sz="2000" dirty="0">
                <a:latin typeface="Arial" panose="020B0604020202020204" pitchFamily="34" charset="0"/>
              </a:rPr>
              <a:t>2024</a:t>
            </a:r>
            <a:r>
              <a:rPr lang="zh-CN" altLang="en-US" sz="2000" dirty="0">
                <a:latin typeface="Arial" panose="020B0604020202020204" pitchFamily="34" charset="0"/>
              </a:rPr>
              <a:t>年秋季学期</a:t>
            </a:r>
            <a:endParaRPr lang="en-US" altLang="ja-JP" sz="2000" dirty="0">
              <a:latin typeface="Arial" panose="020B0604020202020204" pitchFamily="34" charset="0"/>
            </a:endParaRPr>
          </a:p>
        </p:txBody>
      </p:sp>
      <p:cxnSp>
        <p:nvCxnSpPr>
          <p:cNvPr id="6" name="Straight Connector 5">
            <a:extLst>
              <a:ext uri="{FF2B5EF4-FFF2-40B4-BE49-F238E27FC236}">
                <a16:creationId xmlns:a16="http://schemas.microsoft.com/office/drawing/2014/main" id="{2503E554-4858-5543-B15F-CB40AD223D61}"/>
              </a:ext>
            </a:extLst>
          </p:cNvPr>
          <p:cNvCxnSpPr>
            <a:cxnSpLocks/>
          </p:cNvCxnSpPr>
          <p:nvPr/>
        </p:nvCxnSpPr>
        <p:spPr>
          <a:xfrm>
            <a:off x="982494" y="1303506"/>
            <a:ext cx="6099242" cy="0"/>
          </a:xfrm>
          <a:prstGeom prst="line">
            <a:avLst/>
          </a:prstGeom>
          <a:ln w="15875">
            <a:solidFill>
              <a:srgbClr val="C00000"/>
            </a:solidFill>
            <a:headEnd type="diamond"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B119023-AA6F-0F43-9366-E1A673E7BE97}"/>
              </a:ext>
            </a:extLst>
          </p:cNvPr>
          <p:cNvCxnSpPr>
            <a:cxnSpLocks/>
          </p:cNvCxnSpPr>
          <p:nvPr/>
        </p:nvCxnSpPr>
        <p:spPr>
          <a:xfrm>
            <a:off x="1721796" y="3304162"/>
            <a:ext cx="6225702" cy="0"/>
          </a:xfrm>
          <a:prstGeom prst="line">
            <a:avLst/>
          </a:prstGeom>
          <a:ln w="15875">
            <a:solidFill>
              <a:srgbClr val="C00000"/>
            </a:solidFill>
            <a:headEnd type="none"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F5789EF-1AF4-A74F-AEA6-F20440C50D6F}"/>
              </a:ext>
            </a:extLst>
          </p:cNvPr>
          <p:cNvPicPr>
            <a:picLocks noChangeAspect="1"/>
          </p:cNvPicPr>
          <p:nvPr/>
        </p:nvPicPr>
        <p:blipFill>
          <a:blip r:embed="rId2"/>
          <a:stretch>
            <a:fillRect/>
          </a:stretch>
        </p:blipFill>
        <p:spPr>
          <a:xfrm>
            <a:off x="256617" y="5972783"/>
            <a:ext cx="860976" cy="860976"/>
          </a:xfrm>
          <a:prstGeom prst="rect">
            <a:avLst/>
          </a:prstGeom>
        </p:spPr>
      </p:pic>
    </p:spTree>
    <p:extLst>
      <p:ext uri="{BB962C8B-B14F-4D97-AF65-F5344CB8AC3E}">
        <p14:creationId xmlns:p14="http://schemas.microsoft.com/office/powerpoint/2010/main" val="2255933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B8E8-E669-AA01-26CD-E8359321DC73}"/>
              </a:ext>
            </a:extLst>
          </p:cNvPr>
          <p:cNvSpPr>
            <a:spLocks noGrp="1"/>
          </p:cNvSpPr>
          <p:nvPr>
            <p:ph type="title"/>
          </p:nvPr>
        </p:nvSpPr>
        <p:spPr/>
        <p:txBody>
          <a:bodyPr/>
          <a:lstStyle/>
          <a:p>
            <a:r>
              <a:rPr lang="en-US" dirty="0"/>
              <a:t>B</a:t>
            </a:r>
            <a:r>
              <a:rPr lang="en-CN" dirty="0"/>
              <a:t>enign variants Vs. Pathogenic variants</a:t>
            </a:r>
          </a:p>
        </p:txBody>
      </p:sp>
      <p:sp>
        <p:nvSpPr>
          <p:cNvPr id="3" name="Content Placeholder 2">
            <a:extLst>
              <a:ext uri="{FF2B5EF4-FFF2-40B4-BE49-F238E27FC236}">
                <a16:creationId xmlns:a16="http://schemas.microsoft.com/office/drawing/2014/main" id="{C363DBCB-CD83-ECF0-47F9-246707F9FAFE}"/>
              </a:ext>
            </a:extLst>
          </p:cNvPr>
          <p:cNvSpPr>
            <a:spLocks noGrp="1"/>
          </p:cNvSpPr>
          <p:nvPr>
            <p:ph idx="1"/>
          </p:nvPr>
        </p:nvSpPr>
        <p:spPr/>
        <p:txBody>
          <a:bodyPr/>
          <a:lstStyle/>
          <a:p>
            <a:r>
              <a:rPr lang="en-CN" dirty="0"/>
              <a:t>HGMD (The Human Gene Mutation Database)</a:t>
            </a:r>
          </a:p>
          <a:p>
            <a:pPr lvl="1"/>
            <a:r>
              <a:rPr lang="en-US" sz="1600" b="0" i="0" u="none" strike="noStrike" dirty="0">
                <a:solidFill>
                  <a:srgbClr val="000000"/>
                </a:solidFill>
                <a:effectLst/>
                <a:latin typeface="-webkit-standard"/>
              </a:rPr>
              <a:t>The Human Gene Mutation Database (</a:t>
            </a:r>
            <a:r>
              <a:rPr lang="en-US" sz="1600" b="1" i="0" u="none" strike="noStrike" dirty="0">
                <a:solidFill>
                  <a:srgbClr val="000000"/>
                </a:solidFill>
                <a:effectLst/>
                <a:latin typeface="-webkit-standard"/>
              </a:rPr>
              <a:t>HGMD®</a:t>
            </a:r>
            <a:r>
              <a:rPr lang="en-US" sz="1600" b="0" i="0" u="none" strike="noStrike" dirty="0">
                <a:solidFill>
                  <a:srgbClr val="000000"/>
                </a:solidFill>
                <a:effectLst/>
                <a:latin typeface="-webkit-standard"/>
              </a:rPr>
              <a:t>) represents an attempt to collate known (published) gene lesions responsible for human inherited disease. </a:t>
            </a:r>
            <a:endParaRPr lang="en-CN" sz="1600" dirty="0"/>
          </a:p>
        </p:txBody>
      </p:sp>
      <p:pic>
        <p:nvPicPr>
          <p:cNvPr id="5" name="Picture 4">
            <a:extLst>
              <a:ext uri="{FF2B5EF4-FFF2-40B4-BE49-F238E27FC236}">
                <a16:creationId xmlns:a16="http://schemas.microsoft.com/office/drawing/2014/main" id="{B497DC4C-7175-A06A-4D01-C12C59CA5894}"/>
              </a:ext>
            </a:extLst>
          </p:cNvPr>
          <p:cNvPicPr>
            <a:picLocks noChangeAspect="1"/>
          </p:cNvPicPr>
          <p:nvPr/>
        </p:nvPicPr>
        <p:blipFill>
          <a:blip r:embed="rId2"/>
          <a:stretch>
            <a:fillRect/>
          </a:stretch>
        </p:blipFill>
        <p:spPr>
          <a:xfrm>
            <a:off x="690991" y="2101445"/>
            <a:ext cx="7772400" cy="4403328"/>
          </a:xfrm>
          <a:prstGeom prst="rect">
            <a:avLst/>
          </a:prstGeom>
        </p:spPr>
      </p:pic>
      <p:sp>
        <p:nvSpPr>
          <p:cNvPr id="7" name="TextBox 6">
            <a:extLst>
              <a:ext uri="{FF2B5EF4-FFF2-40B4-BE49-F238E27FC236}">
                <a16:creationId xmlns:a16="http://schemas.microsoft.com/office/drawing/2014/main" id="{C04F1651-1C63-5149-7055-549DFFAC0104}"/>
              </a:ext>
            </a:extLst>
          </p:cNvPr>
          <p:cNvSpPr txBox="1"/>
          <p:nvPr/>
        </p:nvSpPr>
        <p:spPr>
          <a:xfrm>
            <a:off x="6319778" y="6586657"/>
            <a:ext cx="2723634" cy="261610"/>
          </a:xfrm>
          <a:prstGeom prst="rect">
            <a:avLst/>
          </a:prstGeom>
          <a:noFill/>
        </p:spPr>
        <p:txBody>
          <a:bodyPr wrap="square">
            <a:spAutoFit/>
          </a:bodyPr>
          <a:lstStyle/>
          <a:p>
            <a:r>
              <a:rPr lang="en-CN" sz="1100" dirty="0"/>
              <a:t>https://www.hgmd.cf.ac.uk/ac/index.php</a:t>
            </a:r>
          </a:p>
        </p:txBody>
      </p:sp>
    </p:spTree>
    <p:extLst>
      <p:ext uri="{BB962C8B-B14F-4D97-AF65-F5344CB8AC3E}">
        <p14:creationId xmlns:p14="http://schemas.microsoft.com/office/powerpoint/2010/main" val="286513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43B14-3DB8-AF2A-3AC3-4174E494379A}"/>
              </a:ext>
            </a:extLst>
          </p:cNvPr>
          <p:cNvSpPr>
            <a:spLocks noGrp="1"/>
          </p:cNvSpPr>
          <p:nvPr>
            <p:ph type="title"/>
          </p:nvPr>
        </p:nvSpPr>
        <p:spPr/>
        <p:txBody>
          <a:bodyPr/>
          <a:lstStyle/>
          <a:p>
            <a:r>
              <a:rPr lang="en-US" dirty="0"/>
              <a:t>B</a:t>
            </a:r>
            <a:r>
              <a:rPr lang="en-CN" dirty="0"/>
              <a:t>enign variants Vs. Pathogenic variants</a:t>
            </a:r>
          </a:p>
        </p:txBody>
      </p:sp>
      <p:sp>
        <p:nvSpPr>
          <p:cNvPr id="3" name="Content Placeholder 2">
            <a:extLst>
              <a:ext uri="{FF2B5EF4-FFF2-40B4-BE49-F238E27FC236}">
                <a16:creationId xmlns:a16="http://schemas.microsoft.com/office/drawing/2014/main" id="{FE58CAA7-5BAF-5A8D-FDBF-8779B2E3EB18}"/>
              </a:ext>
            </a:extLst>
          </p:cNvPr>
          <p:cNvSpPr>
            <a:spLocks noGrp="1"/>
          </p:cNvSpPr>
          <p:nvPr>
            <p:ph idx="1"/>
          </p:nvPr>
        </p:nvSpPr>
        <p:spPr/>
        <p:txBody>
          <a:bodyPr/>
          <a:lstStyle/>
          <a:p>
            <a:r>
              <a:rPr lang="en-CN" dirty="0"/>
              <a:t>OMIM (</a:t>
            </a:r>
            <a:r>
              <a:rPr lang="en-US" dirty="0"/>
              <a:t>Online Mendelian Inheritance in Man</a:t>
            </a:r>
            <a:r>
              <a:rPr lang="en-CN" dirty="0"/>
              <a:t>): focusing more on genes/disorders, while referring to variants</a:t>
            </a:r>
          </a:p>
          <a:p>
            <a:pPr lvl="1"/>
            <a:endParaRPr lang="en-CN" dirty="0"/>
          </a:p>
        </p:txBody>
      </p:sp>
      <p:sp>
        <p:nvSpPr>
          <p:cNvPr id="5" name="TextBox 4">
            <a:extLst>
              <a:ext uri="{FF2B5EF4-FFF2-40B4-BE49-F238E27FC236}">
                <a16:creationId xmlns:a16="http://schemas.microsoft.com/office/drawing/2014/main" id="{6748751D-DB9F-29AB-8AE0-7E18B32811AD}"/>
              </a:ext>
            </a:extLst>
          </p:cNvPr>
          <p:cNvSpPr txBox="1"/>
          <p:nvPr/>
        </p:nvSpPr>
        <p:spPr>
          <a:xfrm>
            <a:off x="7040301" y="6581267"/>
            <a:ext cx="1906929" cy="261610"/>
          </a:xfrm>
          <a:prstGeom prst="rect">
            <a:avLst/>
          </a:prstGeom>
          <a:noFill/>
        </p:spPr>
        <p:txBody>
          <a:bodyPr wrap="square">
            <a:spAutoFit/>
          </a:bodyPr>
          <a:lstStyle/>
          <a:p>
            <a:r>
              <a:rPr lang="en-CN" sz="1100" dirty="0"/>
              <a:t>https://omim.org</a:t>
            </a:r>
          </a:p>
        </p:txBody>
      </p:sp>
      <p:pic>
        <p:nvPicPr>
          <p:cNvPr id="7" name="Picture 6">
            <a:extLst>
              <a:ext uri="{FF2B5EF4-FFF2-40B4-BE49-F238E27FC236}">
                <a16:creationId xmlns:a16="http://schemas.microsoft.com/office/drawing/2014/main" id="{6F6586ED-B188-CAFA-8EB4-4FE5130221C5}"/>
              </a:ext>
            </a:extLst>
          </p:cNvPr>
          <p:cNvPicPr>
            <a:picLocks noChangeAspect="1"/>
          </p:cNvPicPr>
          <p:nvPr/>
        </p:nvPicPr>
        <p:blipFill>
          <a:blip r:embed="rId2"/>
          <a:stretch>
            <a:fillRect/>
          </a:stretch>
        </p:blipFill>
        <p:spPr>
          <a:xfrm>
            <a:off x="375673" y="2014630"/>
            <a:ext cx="8361927" cy="4364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623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43B14-3DB8-AF2A-3AC3-4174E494379A}"/>
              </a:ext>
            </a:extLst>
          </p:cNvPr>
          <p:cNvSpPr>
            <a:spLocks noGrp="1"/>
          </p:cNvSpPr>
          <p:nvPr>
            <p:ph type="title"/>
          </p:nvPr>
        </p:nvSpPr>
        <p:spPr/>
        <p:txBody>
          <a:bodyPr/>
          <a:lstStyle/>
          <a:p>
            <a:r>
              <a:rPr lang="en-US" dirty="0"/>
              <a:t>B</a:t>
            </a:r>
            <a:r>
              <a:rPr lang="en-CN" dirty="0"/>
              <a:t>enign variants Vs. Pathogenic variants</a:t>
            </a:r>
          </a:p>
        </p:txBody>
      </p:sp>
      <p:sp>
        <p:nvSpPr>
          <p:cNvPr id="3" name="Content Placeholder 2">
            <a:extLst>
              <a:ext uri="{FF2B5EF4-FFF2-40B4-BE49-F238E27FC236}">
                <a16:creationId xmlns:a16="http://schemas.microsoft.com/office/drawing/2014/main" id="{FE58CAA7-5BAF-5A8D-FDBF-8779B2E3EB18}"/>
              </a:ext>
            </a:extLst>
          </p:cNvPr>
          <p:cNvSpPr>
            <a:spLocks noGrp="1"/>
          </p:cNvSpPr>
          <p:nvPr>
            <p:ph idx="1"/>
          </p:nvPr>
        </p:nvSpPr>
        <p:spPr/>
        <p:txBody>
          <a:bodyPr/>
          <a:lstStyle/>
          <a:p>
            <a:r>
              <a:rPr lang="en-CN" dirty="0"/>
              <a:t>OMIM (</a:t>
            </a:r>
            <a:r>
              <a:rPr lang="en-US" dirty="0"/>
              <a:t>Online Mendelian Inheritance in Man</a:t>
            </a:r>
            <a:r>
              <a:rPr lang="en-CN" dirty="0"/>
              <a:t>)</a:t>
            </a:r>
          </a:p>
          <a:p>
            <a:pPr lvl="1"/>
            <a:endParaRPr lang="en-CN" dirty="0"/>
          </a:p>
        </p:txBody>
      </p:sp>
      <p:sp>
        <p:nvSpPr>
          <p:cNvPr id="5" name="TextBox 4">
            <a:extLst>
              <a:ext uri="{FF2B5EF4-FFF2-40B4-BE49-F238E27FC236}">
                <a16:creationId xmlns:a16="http://schemas.microsoft.com/office/drawing/2014/main" id="{6748751D-DB9F-29AB-8AE0-7E18B32811AD}"/>
              </a:ext>
            </a:extLst>
          </p:cNvPr>
          <p:cNvSpPr txBox="1"/>
          <p:nvPr/>
        </p:nvSpPr>
        <p:spPr>
          <a:xfrm>
            <a:off x="4977115" y="6581267"/>
            <a:ext cx="3970116" cy="261610"/>
          </a:xfrm>
          <a:prstGeom prst="rect">
            <a:avLst/>
          </a:prstGeom>
          <a:noFill/>
        </p:spPr>
        <p:txBody>
          <a:bodyPr wrap="square">
            <a:spAutoFit/>
          </a:bodyPr>
          <a:lstStyle/>
          <a:p>
            <a:r>
              <a:rPr lang="en-US" sz="1100" dirty="0"/>
              <a:t>https://</a:t>
            </a:r>
            <a:r>
              <a:rPr lang="en-US" sz="1100" dirty="0" err="1"/>
              <a:t>omim.org</a:t>
            </a:r>
            <a:r>
              <a:rPr lang="en-US" sz="1100" dirty="0"/>
              <a:t>/entry/104300?search=</a:t>
            </a:r>
            <a:r>
              <a:rPr lang="en-US" sz="1100" dirty="0" err="1"/>
              <a:t>apoe&amp;highlight</a:t>
            </a:r>
            <a:r>
              <a:rPr lang="en-US" sz="1100" dirty="0"/>
              <a:t>=</a:t>
            </a:r>
            <a:r>
              <a:rPr lang="en-US" sz="1100" dirty="0" err="1"/>
              <a:t>apoe</a:t>
            </a:r>
            <a:endParaRPr lang="en-CN" sz="1100" dirty="0"/>
          </a:p>
        </p:txBody>
      </p:sp>
      <p:pic>
        <p:nvPicPr>
          <p:cNvPr id="6" name="Picture 5">
            <a:extLst>
              <a:ext uri="{FF2B5EF4-FFF2-40B4-BE49-F238E27FC236}">
                <a16:creationId xmlns:a16="http://schemas.microsoft.com/office/drawing/2014/main" id="{015A5609-7089-F258-8B97-A86C5073C3AD}"/>
              </a:ext>
            </a:extLst>
          </p:cNvPr>
          <p:cNvPicPr>
            <a:picLocks noChangeAspect="1"/>
          </p:cNvPicPr>
          <p:nvPr/>
        </p:nvPicPr>
        <p:blipFill>
          <a:blip r:embed="rId2"/>
          <a:stretch>
            <a:fillRect/>
          </a:stretch>
        </p:blipFill>
        <p:spPr>
          <a:xfrm>
            <a:off x="478283" y="1519404"/>
            <a:ext cx="8259317" cy="4657559"/>
          </a:xfrm>
          <a:prstGeom prst="rect">
            <a:avLst/>
          </a:prstGeom>
        </p:spPr>
      </p:pic>
    </p:spTree>
    <p:extLst>
      <p:ext uri="{BB962C8B-B14F-4D97-AF65-F5344CB8AC3E}">
        <p14:creationId xmlns:p14="http://schemas.microsoft.com/office/powerpoint/2010/main" val="429243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25560-8B66-648F-255A-B3684162A30E}"/>
              </a:ext>
            </a:extLst>
          </p:cNvPr>
          <p:cNvSpPr>
            <a:spLocks noGrp="1"/>
          </p:cNvSpPr>
          <p:nvPr>
            <p:ph type="title"/>
          </p:nvPr>
        </p:nvSpPr>
        <p:spPr/>
        <p:txBody>
          <a:bodyPr/>
          <a:lstStyle/>
          <a:p>
            <a:r>
              <a:rPr lang="en-US" dirty="0"/>
              <a:t>B</a:t>
            </a:r>
            <a:r>
              <a:rPr lang="en-CN" dirty="0"/>
              <a:t>enign variants Vs. Pathogenic variants</a:t>
            </a:r>
          </a:p>
        </p:txBody>
      </p:sp>
      <p:sp>
        <p:nvSpPr>
          <p:cNvPr id="3" name="Content Placeholder 2">
            <a:extLst>
              <a:ext uri="{FF2B5EF4-FFF2-40B4-BE49-F238E27FC236}">
                <a16:creationId xmlns:a16="http://schemas.microsoft.com/office/drawing/2014/main" id="{7D9BBD8C-C5ED-7B90-A655-EE50D43FEA61}"/>
              </a:ext>
            </a:extLst>
          </p:cNvPr>
          <p:cNvSpPr>
            <a:spLocks noGrp="1"/>
          </p:cNvSpPr>
          <p:nvPr>
            <p:ph idx="1"/>
          </p:nvPr>
        </p:nvSpPr>
        <p:spPr>
          <a:xfrm>
            <a:off x="319314" y="2632363"/>
            <a:ext cx="8418286" cy="3544599"/>
          </a:xfrm>
        </p:spPr>
        <p:txBody>
          <a:bodyPr/>
          <a:lstStyle/>
          <a:p>
            <a:r>
              <a:rPr lang="en-US" dirty="0"/>
              <a:t>A</a:t>
            </a:r>
            <a:r>
              <a:rPr lang="en-CN" dirty="0"/>
              <a:t>re these “pathogenic” variants really or always pathogenic? In other words, do carriers of these variants always have the disease(s)?</a:t>
            </a:r>
          </a:p>
        </p:txBody>
      </p:sp>
    </p:spTree>
    <p:extLst>
      <p:ext uri="{BB962C8B-B14F-4D97-AF65-F5344CB8AC3E}">
        <p14:creationId xmlns:p14="http://schemas.microsoft.com/office/powerpoint/2010/main" val="1268554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B8E8-E669-AA01-26CD-E8359321DC73}"/>
              </a:ext>
            </a:extLst>
          </p:cNvPr>
          <p:cNvSpPr>
            <a:spLocks noGrp="1"/>
          </p:cNvSpPr>
          <p:nvPr>
            <p:ph type="title"/>
          </p:nvPr>
        </p:nvSpPr>
        <p:spPr/>
        <p:txBody>
          <a:bodyPr/>
          <a:lstStyle/>
          <a:p>
            <a:r>
              <a:rPr lang="en-US" dirty="0"/>
              <a:t>B</a:t>
            </a:r>
            <a:r>
              <a:rPr lang="en-CN" dirty="0"/>
              <a:t>enign variants Vs. Pathogenic variants</a:t>
            </a:r>
          </a:p>
        </p:txBody>
      </p:sp>
      <p:sp>
        <p:nvSpPr>
          <p:cNvPr id="3" name="Content Placeholder 2">
            <a:extLst>
              <a:ext uri="{FF2B5EF4-FFF2-40B4-BE49-F238E27FC236}">
                <a16:creationId xmlns:a16="http://schemas.microsoft.com/office/drawing/2014/main" id="{C363DBCB-CD83-ECF0-47F9-246707F9FAFE}"/>
              </a:ext>
            </a:extLst>
          </p:cNvPr>
          <p:cNvSpPr>
            <a:spLocks noGrp="1"/>
          </p:cNvSpPr>
          <p:nvPr>
            <p:ph idx="1"/>
          </p:nvPr>
        </p:nvSpPr>
        <p:spPr>
          <a:xfrm>
            <a:off x="319314" y="955617"/>
            <a:ext cx="4356858" cy="5221346"/>
          </a:xfrm>
        </p:spPr>
        <p:txBody>
          <a:bodyPr>
            <a:normAutofit fontScale="92500" lnSpcReduction="10000"/>
          </a:bodyPr>
          <a:lstStyle/>
          <a:p>
            <a:r>
              <a:rPr lang="en-US" dirty="0"/>
              <a:t>W</a:t>
            </a:r>
            <a:r>
              <a:rPr lang="en-CN" dirty="0"/>
              <a:t>hat does population genomics tell us?</a:t>
            </a:r>
          </a:p>
          <a:p>
            <a:pPr lvl="1"/>
            <a:r>
              <a:rPr lang="en-US" dirty="0"/>
              <a:t>U</a:t>
            </a:r>
            <a:r>
              <a:rPr lang="en-CN" dirty="0"/>
              <a:t>sing </a:t>
            </a:r>
            <a:r>
              <a:rPr lang="en-US" dirty="0"/>
              <a:t>inborn errors of metabolism (IEMs) screened in newborns as a model system: </a:t>
            </a:r>
          </a:p>
          <a:p>
            <a:pPr lvl="2"/>
            <a:r>
              <a:rPr lang="en-US" dirty="0"/>
              <a:t>These disorders are often highly penetrant with neonatal phenotypes</a:t>
            </a:r>
          </a:p>
          <a:p>
            <a:pPr lvl="2"/>
            <a:r>
              <a:rPr lang="en-US" dirty="0"/>
              <a:t>In population genomics databases, screen for normal individuals with variants classified as pathogenic or likely pathogenic in </a:t>
            </a:r>
            <a:r>
              <a:rPr lang="en-US" dirty="0" err="1"/>
              <a:t>ClinVar</a:t>
            </a:r>
            <a:r>
              <a:rPr lang="en-US" dirty="0"/>
              <a:t> or HGMD</a:t>
            </a:r>
          </a:p>
          <a:p>
            <a:pPr lvl="2"/>
            <a:r>
              <a:rPr lang="en-US" dirty="0"/>
              <a:t>Nearly all such classified pathogenic genotypes indicate likely variant misclassification</a:t>
            </a:r>
            <a:endParaRPr lang="en-CN" dirty="0"/>
          </a:p>
        </p:txBody>
      </p:sp>
      <p:pic>
        <p:nvPicPr>
          <p:cNvPr id="5" name="Picture 4">
            <a:extLst>
              <a:ext uri="{FF2B5EF4-FFF2-40B4-BE49-F238E27FC236}">
                <a16:creationId xmlns:a16="http://schemas.microsoft.com/office/drawing/2014/main" id="{EA7D2A25-022D-AC68-3486-9756F5C3B8EF}"/>
              </a:ext>
            </a:extLst>
          </p:cNvPr>
          <p:cNvPicPr>
            <a:picLocks noChangeAspect="1"/>
          </p:cNvPicPr>
          <p:nvPr/>
        </p:nvPicPr>
        <p:blipFill>
          <a:blip r:embed="rId2"/>
          <a:stretch>
            <a:fillRect/>
          </a:stretch>
        </p:blipFill>
        <p:spPr>
          <a:xfrm>
            <a:off x="4676172" y="1064870"/>
            <a:ext cx="2882228" cy="5617903"/>
          </a:xfrm>
          <a:prstGeom prst="rect">
            <a:avLst/>
          </a:prstGeom>
        </p:spPr>
      </p:pic>
      <p:pic>
        <p:nvPicPr>
          <p:cNvPr id="9" name="Picture 8">
            <a:extLst>
              <a:ext uri="{FF2B5EF4-FFF2-40B4-BE49-F238E27FC236}">
                <a16:creationId xmlns:a16="http://schemas.microsoft.com/office/drawing/2014/main" id="{8381268D-1CB5-4A5E-6F60-06D13029C383}"/>
              </a:ext>
            </a:extLst>
          </p:cNvPr>
          <p:cNvPicPr>
            <a:picLocks noChangeAspect="1"/>
          </p:cNvPicPr>
          <p:nvPr/>
        </p:nvPicPr>
        <p:blipFill>
          <a:blip r:embed="rId3"/>
          <a:stretch>
            <a:fillRect/>
          </a:stretch>
        </p:blipFill>
        <p:spPr>
          <a:xfrm>
            <a:off x="6463451" y="1215473"/>
            <a:ext cx="2361235" cy="1523117"/>
          </a:xfrm>
          <a:prstGeom prst="rect">
            <a:avLst/>
          </a:prstGeom>
        </p:spPr>
      </p:pic>
      <p:sp>
        <p:nvSpPr>
          <p:cNvPr id="10" name="TextBox 9">
            <a:extLst>
              <a:ext uri="{FF2B5EF4-FFF2-40B4-BE49-F238E27FC236}">
                <a16:creationId xmlns:a16="http://schemas.microsoft.com/office/drawing/2014/main" id="{66846031-FED0-DC93-87FE-61AF75371DF0}"/>
              </a:ext>
            </a:extLst>
          </p:cNvPr>
          <p:cNvSpPr txBox="1"/>
          <p:nvPr/>
        </p:nvSpPr>
        <p:spPr>
          <a:xfrm>
            <a:off x="3935387" y="6609143"/>
            <a:ext cx="5250155" cy="261610"/>
          </a:xfrm>
          <a:prstGeom prst="rect">
            <a:avLst/>
          </a:prstGeom>
          <a:noFill/>
        </p:spPr>
        <p:txBody>
          <a:bodyPr wrap="none" rtlCol="0">
            <a:spAutoFit/>
          </a:bodyPr>
          <a:lstStyle/>
          <a:p>
            <a:r>
              <a:rPr lang="en-US" sz="1100" dirty="0" err="1"/>
              <a:t>Sharo</a:t>
            </a:r>
            <a:r>
              <a:rPr lang="en-US" sz="1100" dirty="0"/>
              <a:t> e</a:t>
            </a:r>
            <a:r>
              <a:rPr lang="en-CN" sz="1100" dirty="0"/>
              <a:t>t al., Genome Medicine, 2023; Doi: </a:t>
            </a:r>
            <a:r>
              <a:rPr lang="en-US" sz="1100" dirty="0"/>
              <a:t>https://</a:t>
            </a:r>
            <a:r>
              <a:rPr lang="en-US" sz="1100" dirty="0" err="1"/>
              <a:t>doi.org</a:t>
            </a:r>
            <a:r>
              <a:rPr lang="en-US" sz="1100" dirty="0"/>
              <a:t>/10.1186/s13073-023-01199-y</a:t>
            </a:r>
            <a:endParaRPr lang="en-CN" sz="1100" dirty="0"/>
          </a:p>
        </p:txBody>
      </p:sp>
    </p:spTree>
    <p:extLst>
      <p:ext uri="{BB962C8B-B14F-4D97-AF65-F5344CB8AC3E}">
        <p14:creationId xmlns:p14="http://schemas.microsoft.com/office/powerpoint/2010/main" val="2699599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38EB-8D7C-31D8-70C8-681035FD9100}"/>
              </a:ext>
            </a:extLst>
          </p:cNvPr>
          <p:cNvSpPr>
            <a:spLocks noGrp="1"/>
          </p:cNvSpPr>
          <p:nvPr>
            <p:ph type="title"/>
          </p:nvPr>
        </p:nvSpPr>
        <p:spPr/>
        <p:txBody>
          <a:bodyPr/>
          <a:lstStyle/>
          <a:p>
            <a:r>
              <a:rPr lang="en-US" dirty="0"/>
              <a:t>H</a:t>
            </a:r>
            <a:r>
              <a:rPr lang="en-CN" dirty="0"/>
              <a:t>ow to determine the pathogenicity of variants?</a:t>
            </a:r>
          </a:p>
        </p:txBody>
      </p:sp>
      <p:sp>
        <p:nvSpPr>
          <p:cNvPr id="3" name="Content Placeholder 2">
            <a:extLst>
              <a:ext uri="{FF2B5EF4-FFF2-40B4-BE49-F238E27FC236}">
                <a16:creationId xmlns:a16="http://schemas.microsoft.com/office/drawing/2014/main" id="{ACF67AF7-1861-6DC3-6B9D-BBC3148DF6BC}"/>
              </a:ext>
            </a:extLst>
          </p:cNvPr>
          <p:cNvSpPr>
            <a:spLocks noGrp="1"/>
          </p:cNvSpPr>
          <p:nvPr>
            <p:ph idx="1"/>
          </p:nvPr>
        </p:nvSpPr>
        <p:spPr/>
        <p:txBody>
          <a:bodyPr/>
          <a:lstStyle/>
          <a:p>
            <a:r>
              <a:rPr lang="en-CN" dirty="0"/>
              <a:t>Given an SNP</a:t>
            </a:r>
          </a:p>
          <a:p>
            <a:pPr lvl="1"/>
            <a:r>
              <a:rPr lang="en-US" dirty="0"/>
              <a:t>C</a:t>
            </a:r>
            <a:r>
              <a:rPr lang="en-CN" dirty="0"/>
              <a:t>ollect all exisiting evidence</a:t>
            </a:r>
          </a:p>
          <a:p>
            <a:pPr lvl="2"/>
            <a:endParaRPr lang="en-US" b="1" dirty="0"/>
          </a:p>
          <a:p>
            <a:pPr lvl="2"/>
            <a:r>
              <a:rPr lang="en-US" b="1" dirty="0"/>
              <a:t>E</a:t>
            </a:r>
            <a:r>
              <a:rPr lang="en-CN" b="1" dirty="0"/>
              <a:t>nough evidence </a:t>
            </a:r>
            <a:r>
              <a:rPr lang="en-CN" dirty="0"/>
              <a:t>=&gt; Classification based on certain criteria, such as </a:t>
            </a:r>
            <a:r>
              <a:rPr lang="en-CN" i="1" dirty="0">
                <a:solidFill>
                  <a:schemeClr val="accent1"/>
                </a:solidFill>
              </a:rPr>
              <a:t>the ACMG rules</a:t>
            </a:r>
          </a:p>
          <a:p>
            <a:pPr lvl="2"/>
            <a:endParaRPr lang="en-US" b="1" dirty="0"/>
          </a:p>
          <a:p>
            <a:pPr lvl="2"/>
            <a:r>
              <a:rPr lang="en-US" b="1" dirty="0"/>
              <a:t>N</a:t>
            </a:r>
            <a:r>
              <a:rPr lang="en-CN" b="1" dirty="0"/>
              <a:t>ot enough evidence</a:t>
            </a:r>
            <a:r>
              <a:rPr lang="en-CN" dirty="0"/>
              <a:t>:</a:t>
            </a:r>
          </a:p>
          <a:p>
            <a:pPr lvl="3"/>
            <a:r>
              <a:rPr lang="en-US" dirty="0"/>
              <a:t>E</a:t>
            </a:r>
            <a:r>
              <a:rPr lang="en-CN" dirty="0"/>
              <a:t>xperiments</a:t>
            </a:r>
          </a:p>
          <a:p>
            <a:pPr lvl="3"/>
            <a:r>
              <a:rPr lang="en-US" dirty="0"/>
              <a:t>S</a:t>
            </a:r>
            <a:r>
              <a:rPr lang="en-CN" dirty="0"/>
              <a:t>tatistical and computational inferrences</a:t>
            </a:r>
          </a:p>
        </p:txBody>
      </p:sp>
    </p:spTree>
    <p:extLst>
      <p:ext uri="{BB962C8B-B14F-4D97-AF65-F5344CB8AC3E}">
        <p14:creationId xmlns:p14="http://schemas.microsoft.com/office/powerpoint/2010/main" val="787071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DD20-71A4-F7C0-FBD7-287FD0C14552}"/>
              </a:ext>
            </a:extLst>
          </p:cNvPr>
          <p:cNvSpPr>
            <a:spLocks noGrp="1"/>
          </p:cNvSpPr>
          <p:nvPr>
            <p:ph type="title"/>
          </p:nvPr>
        </p:nvSpPr>
        <p:spPr/>
        <p:txBody>
          <a:bodyPr/>
          <a:lstStyle/>
          <a:p>
            <a:r>
              <a:rPr lang="en-US" dirty="0"/>
              <a:t>H</a:t>
            </a:r>
            <a:r>
              <a:rPr lang="en-CN" dirty="0"/>
              <a:t>ow to determine the pathogenicity of variants?</a:t>
            </a:r>
          </a:p>
        </p:txBody>
      </p:sp>
      <p:sp>
        <p:nvSpPr>
          <p:cNvPr id="3" name="Content Placeholder 2">
            <a:extLst>
              <a:ext uri="{FF2B5EF4-FFF2-40B4-BE49-F238E27FC236}">
                <a16:creationId xmlns:a16="http://schemas.microsoft.com/office/drawing/2014/main" id="{920A8A07-35A1-2DD9-DE5E-18635E71D0D6}"/>
              </a:ext>
            </a:extLst>
          </p:cNvPr>
          <p:cNvSpPr>
            <a:spLocks noGrp="1"/>
          </p:cNvSpPr>
          <p:nvPr>
            <p:ph idx="1"/>
          </p:nvPr>
        </p:nvSpPr>
        <p:spPr>
          <a:xfrm>
            <a:off x="319313" y="955617"/>
            <a:ext cx="8800485" cy="5221346"/>
          </a:xfrm>
        </p:spPr>
        <p:txBody>
          <a:bodyPr>
            <a:normAutofit/>
          </a:bodyPr>
          <a:lstStyle/>
          <a:p>
            <a:r>
              <a:rPr lang="en-CN" sz="2000" dirty="0"/>
              <a:t>The ACMG (</a:t>
            </a:r>
            <a:r>
              <a:rPr lang="en-US" sz="2000" b="0" i="0" u="none" strike="noStrike" dirty="0">
                <a:solidFill>
                  <a:srgbClr val="1F1F1F"/>
                </a:solidFill>
                <a:effectLst/>
              </a:rPr>
              <a:t>American College of Medical Genetics and Genomics</a:t>
            </a:r>
            <a:r>
              <a:rPr lang="en-CN" sz="2000" dirty="0"/>
              <a:t>) rules</a:t>
            </a:r>
          </a:p>
        </p:txBody>
      </p:sp>
      <p:pic>
        <p:nvPicPr>
          <p:cNvPr id="5" name="Picture 4">
            <a:extLst>
              <a:ext uri="{FF2B5EF4-FFF2-40B4-BE49-F238E27FC236}">
                <a16:creationId xmlns:a16="http://schemas.microsoft.com/office/drawing/2014/main" id="{DD1EAB3A-8364-7F02-B912-3C73966275AF}"/>
              </a:ext>
            </a:extLst>
          </p:cNvPr>
          <p:cNvPicPr>
            <a:picLocks noChangeAspect="1"/>
          </p:cNvPicPr>
          <p:nvPr/>
        </p:nvPicPr>
        <p:blipFill>
          <a:blip r:embed="rId2"/>
          <a:stretch>
            <a:fillRect/>
          </a:stretch>
        </p:blipFill>
        <p:spPr>
          <a:xfrm>
            <a:off x="140182" y="1584368"/>
            <a:ext cx="4832302" cy="4945813"/>
          </a:xfrm>
          <a:prstGeom prst="rect">
            <a:avLst/>
          </a:prstGeom>
        </p:spPr>
      </p:pic>
      <p:pic>
        <p:nvPicPr>
          <p:cNvPr id="7" name="Picture 6">
            <a:extLst>
              <a:ext uri="{FF2B5EF4-FFF2-40B4-BE49-F238E27FC236}">
                <a16:creationId xmlns:a16="http://schemas.microsoft.com/office/drawing/2014/main" id="{058D48EE-282A-2185-8673-FE66D75DB3F7}"/>
              </a:ext>
            </a:extLst>
          </p:cNvPr>
          <p:cNvPicPr>
            <a:picLocks noChangeAspect="1"/>
          </p:cNvPicPr>
          <p:nvPr/>
        </p:nvPicPr>
        <p:blipFill>
          <a:blip r:embed="rId3"/>
          <a:stretch>
            <a:fillRect/>
          </a:stretch>
        </p:blipFill>
        <p:spPr>
          <a:xfrm>
            <a:off x="5099803" y="1584367"/>
            <a:ext cx="3859766" cy="4945814"/>
          </a:xfrm>
          <a:prstGeom prst="rect">
            <a:avLst/>
          </a:prstGeom>
        </p:spPr>
      </p:pic>
      <p:sp>
        <p:nvSpPr>
          <p:cNvPr id="8" name="TextBox 7">
            <a:extLst>
              <a:ext uri="{FF2B5EF4-FFF2-40B4-BE49-F238E27FC236}">
                <a16:creationId xmlns:a16="http://schemas.microsoft.com/office/drawing/2014/main" id="{7A7CE00C-60A1-3125-FB75-98382AF6FAAE}"/>
              </a:ext>
            </a:extLst>
          </p:cNvPr>
          <p:cNvSpPr txBox="1"/>
          <p:nvPr/>
        </p:nvSpPr>
        <p:spPr>
          <a:xfrm>
            <a:off x="4039562" y="6609143"/>
            <a:ext cx="5080237" cy="261610"/>
          </a:xfrm>
          <a:prstGeom prst="rect">
            <a:avLst/>
          </a:prstGeom>
          <a:noFill/>
        </p:spPr>
        <p:txBody>
          <a:bodyPr wrap="none" rtlCol="0">
            <a:spAutoFit/>
          </a:bodyPr>
          <a:lstStyle/>
          <a:p>
            <a:r>
              <a:rPr lang="en-US" sz="1100" dirty="0"/>
              <a:t>Richards e</a:t>
            </a:r>
            <a:r>
              <a:rPr lang="en-CN" sz="1100" dirty="0"/>
              <a:t>t al., Genetics in Medicine, 2015; Doi: </a:t>
            </a:r>
            <a:r>
              <a:rPr lang="en-US" sz="1100" dirty="0"/>
              <a:t>https://</a:t>
            </a:r>
            <a:r>
              <a:rPr lang="en-US" sz="1100" dirty="0" err="1"/>
              <a:t>doi.org</a:t>
            </a:r>
            <a:r>
              <a:rPr lang="en-US" sz="1100" dirty="0"/>
              <a:t>/10.1038/gim.2015.30</a:t>
            </a:r>
            <a:endParaRPr lang="en-CN" sz="1100" dirty="0"/>
          </a:p>
        </p:txBody>
      </p:sp>
    </p:spTree>
    <p:extLst>
      <p:ext uri="{BB962C8B-B14F-4D97-AF65-F5344CB8AC3E}">
        <p14:creationId xmlns:p14="http://schemas.microsoft.com/office/powerpoint/2010/main" val="422360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DD20-71A4-F7C0-FBD7-287FD0C14552}"/>
              </a:ext>
            </a:extLst>
          </p:cNvPr>
          <p:cNvSpPr>
            <a:spLocks noGrp="1"/>
          </p:cNvSpPr>
          <p:nvPr>
            <p:ph type="title"/>
          </p:nvPr>
        </p:nvSpPr>
        <p:spPr/>
        <p:txBody>
          <a:bodyPr/>
          <a:lstStyle/>
          <a:p>
            <a:r>
              <a:rPr lang="en-US" dirty="0"/>
              <a:t>H</a:t>
            </a:r>
            <a:r>
              <a:rPr lang="en-CN" dirty="0"/>
              <a:t>ow to determine the pathogenicity of variants?</a:t>
            </a:r>
          </a:p>
        </p:txBody>
      </p:sp>
      <p:sp>
        <p:nvSpPr>
          <p:cNvPr id="3" name="Content Placeholder 2">
            <a:extLst>
              <a:ext uri="{FF2B5EF4-FFF2-40B4-BE49-F238E27FC236}">
                <a16:creationId xmlns:a16="http://schemas.microsoft.com/office/drawing/2014/main" id="{920A8A07-35A1-2DD9-DE5E-18635E71D0D6}"/>
              </a:ext>
            </a:extLst>
          </p:cNvPr>
          <p:cNvSpPr>
            <a:spLocks noGrp="1"/>
          </p:cNvSpPr>
          <p:nvPr>
            <p:ph idx="1"/>
          </p:nvPr>
        </p:nvSpPr>
        <p:spPr/>
        <p:txBody>
          <a:bodyPr/>
          <a:lstStyle/>
          <a:p>
            <a:r>
              <a:rPr lang="en-CN" dirty="0"/>
              <a:t>The automated implementation of the ACMG rules, e.g.:</a:t>
            </a:r>
          </a:p>
        </p:txBody>
      </p:sp>
      <p:pic>
        <p:nvPicPr>
          <p:cNvPr id="6" name="Picture 5">
            <a:extLst>
              <a:ext uri="{FF2B5EF4-FFF2-40B4-BE49-F238E27FC236}">
                <a16:creationId xmlns:a16="http://schemas.microsoft.com/office/drawing/2014/main" id="{14E34ADD-A91E-A520-BEA4-ADF88ACD38F8}"/>
              </a:ext>
            </a:extLst>
          </p:cNvPr>
          <p:cNvPicPr>
            <a:picLocks noChangeAspect="1"/>
          </p:cNvPicPr>
          <p:nvPr/>
        </p:nvPicPr>
        <p:blipFill>
          <a:blip r:embed="rId2"/>
          <a:stretch>
            <a:fillRect/>
          </a:stretch>
        </p:blipFill>
        <p:spPr>
          <a:xfrm>
            <a:off x="682908" y="1481566"/>
            <a:ext cx="6990224" cy="4764846"/>
          </a:xfrm>
          <a:prstGeom prst="rect">
            <a:avLst/>
          </a:prstGeom>
        </p:spPr>
      </p:pic>
      <p:sp>
        <p:nvSpPr>
          <p:cNvPr id="9" name="TextBox 8">
            <a:extLst>
              <a:ext uri="{FF2B5EF4-FFF2-40B4-BE49-F238E27FC236}">
                <a16:creationId xmlns:a16="http://schemas.microsoft.com/office/drawing/2014/main" id="{7983A92A-C97E-59B9-67B0-E28C2235033F}"/>
              </a:ext>
            </a:extLst>
          </p:cNvPr>
          <p:cNvSpPr txBox="1"/>
          <p:nvPr/>
        </p:nvSpPr>
        <p:spPr>
          <a:xfrm>
            <a:off x="5709211" y="6596390"/>
            <a:ext cx="3434789" cy="261610"/>
          </a:xfrm>
          <a:prstGeom prst="rect">
            <a:avLst/>
          </a:prstGeom>
          <a:noFill/>
        </p:spPr>
        <p:txBody>
          <a:bodyPr wrap="square">
            <a:spAutoFit/>
          </a:bodyPr>
          <a:lstStyle/>
          <a:p>
            <a:r>
              <a:rPr lang="en-CN" sz="1100" dirty="0"/>
              <a:t>http://calculator.clinicalgenome.org/site/cg-calculator</a:t>
            </a:r>
          </a:p>
        </p:txBody>
      </p:sp>
    </p:spTree>
    <p:extLst>
      <p:ext uri="{BB962C8B-B14F-4D97-AF65-F5344CB8AC3E}">
        <p14:creationId xmlns:p14="http://schemas.microsoft.com/office/powerpoint/2010/main" val="643148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13D1-E763-5200-063A-98F1758688DA}"/>
              </a:ext>
            </a:extLst>
          </p:cNvPr>
          <p:cNvSpPr>
            <a:spLocks noGrp="1"/>
          </p:cNvSpPr>
          <p:nvPr>
            <p:ph type="title"/>
          </p:nvPr>
        </p:nvSpPr>
        <p:spPr/>
        <p:txBody>
          <a:bodyPr/>
          <a:lstStyle/>
          <a:p>
            <a:r>
              <a:rPr lang="en-US" dirty="0"/>
              <a:t>H</a:t>
            </a:r>
            <a:r>
              <a:rPr lang="en-CN" dirty="0"/>
              <a:t>ow to determine the pathogenicity of variants?</a:t>
            </a:r>
          </a:p>
        </p:txBody>
      </p:sp>
      <p:sp>
        <p:nvSpPr>
          <p:cNvPr id="3" name="Content Placeholder 2">
            <a:extLst>
              <a:ext uri="{FF2B5EF4-FFF2-40B4-BE49-F238E27FC236}">
                <a16:creationId xmlns:a16="http://schemas.microsoft.com/office/drawing/2014/main" id="{F0C984C8-1D5F-7CE0-E18E-132ABAA87C31}"/>
              </a:ext>
            </a:extLst>
          </p:cNvPr>
          <p:cNvSpPr>
            <a:spLocks noGrp="1"/>
          </p:cNvSpPr>
          <p:nvPr>
            <p:ph idx="1"/>
          </p:nvPr>
        </p:nvSpPr>
        <p:spPr>
          <a:xfrm>
            <a:off x="319313" y="955617"/>
            <a:ext cx="8905709" cy="5221346"/>
          </a:xfrm>
        </p:spPr>
        <p:txBody>
          <a:bodyPr/>
          <a:lstStyle/>
          <a:p>
            <a:r>
              <a:rPr lang="en-US" dirty="0"/>
              <a:t>G</a:t>
            </a:r>
            <a:r>
              <a:rPr lang="en-CN" dirty="0"/>
              <a:t>iven an SNP, if without enough existing evidence to classify:</a:t>
            </a:r>
          </a:p>
        </p:txBody>
      </p:sp>
      <p:sp>
        <p:nvSpPr>
          <p:cNvPr id="4" name="TextBox 3">
            <a:extLst>
              <a:ext uri="{FF2B5EF4-FFF2-40B4-BE49-F238E27FC236}">
                <a16:creationId xmlns:a16="http://schemas.microsoft.com/office/drawing/2014/main" id="{23BF3A1C-E429-61FF-441A-5836C44EA436}"/>
              </a:ext>
            </a:extLst>
          </p:cNvPr>
          <p:cNvSpPr txBox="1"/>
          <p:nvPr/>
        </p:nvSpPr>
        <p:spPr>
          <a:xfrm>
            <a:off x="4245094" y="6337496"/>
            <a:ext cx="3639010" cy="369332"/>
          </a:xfrm>
          <a:prstGeom prst="rect">
            <a:avLst/>
          </a:prstGeom>
          <a:noFill/>
        </p:spPr>
        <p:txBody>
          <a:bodyPr wrap="none" rtlCol="0">
            <a:spAutoFit/>
          </a:bodyPr>
          <a:lstStyle/>
          <a:p>
            <a:r>
              <a:rPr lang="en-CN" dirty="0"/>
              <a:t>Logic: human &amp; machine intelligence</a:t>
            </a:r>
          </a:p>
        </p:txBody>
      </p:sp>
      <p:sp>
        <p:nvSpPr>
          <p:cNvPr id="5" name="Rounded Rectangle 4">
            <a:extLst>
              <a:ext uri="{FF2B5EF4-FFF2-40B4-BE49-F238E27FC236}">
                <a16:creationId xmlns:a16="http://schemas.microsoft.com/office/drawing/2014/main" id="{62D155FF-4347-075A-C4A4-437C658F2A32}"/>
              </a:ext>
            </a:extLst>
          </p:cNvPr>
          <p:cNvSpPr/>
          <p:nvPr/>
        </p:nvSpPr>
        <p:spPr>
          <a:xfrm>
            <a:off x="1103047" y="4235869"/>
            <a:ext cx="1828800" cy="19410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400" dirty="0"/>
              <a:t>Statistically inference</a:t>
            </a:r>
          </a:p>
        </p:txBody>
      </p:sp>
      <p:sp>
        <p:nvSpPr>
          <p:cNvPr id="6" name="Rounded Rectangle 5">
            <a:extLst>
              <a:ext uri="{FF2B5EF4-FFF2-40B4-BE49-F238E27FC236}">
                <a16:creationId xmlns:a16="http://schemas.microsoft.com/office/drawing/2014/main" id="{7DD3E361-2D5D-2B4E-8292-D41008B092FF}"/>
              </a:ext>
            </a:extLst>
          </p:cNvPr>
          <p:cNvSpPr/>
          <p:nvPr/>
        </p:nvSpPr>
        <p:spPr>
          <a:xfrm>
            <a:off x="3711846" y="4235869"/>
            <a:ext cx="1828800" cy="19410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CN" sz="2400" dirty="0"/>
              <a:t>Classic</a:t>
            </a:r>
          </a:p>
          <a:p>
            <a:pPr algn="ctr"/>
            <a:r>
              <a:rPr lang="en-CN" sz="2400" dirty="0"/>
              <a:t>Machine learning</a:t>
            </a:r>
          </a:p>
        </p:txBody>
      </p:sp>
      <p:sp>
        <p:nvSpPr>
          <p:cNvPr id="7" name="Rounded Rectangle 6">
            <a:extLst>
              <a:ext uri="{FF2B5EF4-FFF2-40B4-BE49-F238E27FC236}">
                <a16:creationId xmlns:a16="http://schemas.microsoft.com/office/drawing/2014/main" id="{6EBDA087-1F64-560C-1AE6-81722483F4F3}"/>
              </a:ext>
            </a:extLst>
          </p:cNvPr>
          <p:cNvSpPr/>
          <p:nvPr/>
        </p:nvSpPr>
        <p:spPr>
          <a:xfrm>
            <a:off x="6320645" y="4235869"/>
            <a:ext cx="1828800" cy="194109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CN" sz="2400" dirty="0"/>
              <a:t>Deep learning/</a:t>
            </a:r>
          </a:p>
          <a:p>
            <a:pPr algn="ctr"/>
            <a:r>
              <a:rPr lang="en-CN" sz="2400" dirty="0"/>
              <a:t>Modern AI</a:t>
            </a:r>
          </a:p>
        </p:txBody>
      </p:sp>
      <p:cxnSp>
        <p:nvCxnSpPr>
          <p:cNvPr id="9" name="Straight Connector 8">
            <a:extLst>
              <a:ext uri="{FF2B5EF4-FFF2-40B4-BE49-F238E27FC236}">
                <a16:creationId xmlns:a16="http://schemas.microsoft.com/office/drawing/2014/main" id="{70583EEF-B1DA-4BEB-7C2C-22619D6FA0E9}"/>
              </a:ext>
            </a:extLst>
          </p:cNvPr>
          <p:cNvCxnSpPr>
            <a:cxnSpLocks/>
          </p:cNvCxnSpPr>
          <p:nvPr/>
        </p:nvCxnSpPr>
        <p:spPr>
          <a:xfrm>
            <a:off x="783451" y="3900670"/>
            <a:ext cx="768559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E7C2FE6-82C4-BD6A-581B-7A497E07C98F}"/>
              </a:ext>
            </a:extLst>
          </p:cNvPr>
          <p:cNvSpPr/>
          <p:nvPr/>
        </p:nvSpPr>
        <p:spPr>
          <a:xfrm>
            <a:off x="1103047" y="1589655"/>
            <a:ext cx="1964244" cy="194109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400" dirty="0"/>
              <a:t>Cellular</a:t>
            </a:r>
            <a:r>
              <a:rPr lang="en-CN" sz="2400" dirty="0"/>
              <a:t> experiments inc. genome editing</a:t>
            </a:r>
          </a:p>
        </p:txBody>
      </p:sp>
      <p:sp>
        <p:nvSpPr>
          <p:cNvPr id="13" name="TextBox 12">
            <a:extLst>
              <a:ext uri="{FF2B5EF4-FFF2-40B4-BE49-F238E27FC236}">
                <a16:creationId xmlns:a16="http://schemas.microsoft.com/office/drawing/2014/main" id="{441C9925-70F9-DC61-6217-73A284F42D7E}"/>
              </a:ext>
            </a:extLst>
          </p:cNvPr>
          <p:cNvSpPr txBox="1"/>
          <p:nvPr/>
        </p:nvSpPr>
        <p:spPr>
          <a:xfrm>
            <a:off x="1044615" y="6337496"/>
            <a:ext cx="4589362" cy="369332"/>
          </a:xfrm>
          <a:prstGeom prst="rect">
            <a:avLst/>
          </a:prstGeom>
          <a:noFill/>
        </p:spPr>
        <p:txBody>
          <a:bodyPr wrap="square">
            <a:spAutoFit/>
          </a:bodyPr>
          <a:lstStyle/>
          <a:p>
            <a:r>
              <a:rPr lang="en-CN" dirty="0"/>
              <a:t>Nature’s “experiments”</a:t>
            </a:r>
          </a:p>
        </p:txBody>
      </p:sp>
      <p:sp>
        <p:nvSpPr>
          <p:cNvPr id="14" name="Rounded Rectangle 13">
            <a:extLst>
              <a:ext uri="{FF2B5EF4-FFF2-40B4-BE49-F238E27FC236}">
                <a16:creationId xmlns:a16="http://schemas.microsoft.com/office/drawing/2014/main" id="{E109F90C-63E2-C75F-D18D-E3599C4CB6A0}"/>
              </a:ext>
            </a:extLst>
          </p:cNvPr>
          <p:cNvSpPr/>
          <p:nvPr/>
        </p:nvSpPr>
        <p:spPr>
          <a:xfrm>
            <a:off x="3711845" y="1589655"/>
            <a:ext cx="1828801" cy="1941094"/>
          </a:xfrm>
          <a:prstGeom prst="roundRect">
            <a:avLst/>
          </a:prstGeom>
          <a:solidFill>
            <a:srgbClr val="8BBEAB"/>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Animal models</a:t>
            </a:r>
            <a:endParaRPr lang="en-CN" sz="2400" dirty="0"/>
          </a:p>
        </p:txBody>
      </p:sp>
      <p:sp>
        <p:nvSpPr>
          <p:cNvPr id="15" name="Rounded Rectangle 14">
            <a:extLst>
              <a:ext uri="{FF2B5EF4-FFF2-40B4-BE49-F238E27FC236}">
                <a16:creationId xmlns:a16="http://schemas.microsoft.com/office/drawing/2014/main" id="{F72DDEDF-FA5B-6EEB-7FD8-467B31BE9814}"/>
              </a:ext>
            </a:extLst>
          </p:cNvPr>
          <p:cNvSpPr/>
          <p:nvPr/>
        </p:nvSpPr>
        <p:spPr>
          <a:xfrm>
            <a:off x="6320643" y="1589655"/>
            <a:ext cx="1828801" cy="1941094"/>
          </a:xfrm>
          <a:prstGeom prst="roundRect">
            <a:avLst/>
          </a:prstGeom>
          <a:solidFill>
            <a:srgbClr val="00B0F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Organoid models</a:t>
            </a:r>
            <a:endParaRPr lang="en-CN" sz="2400" dirty="0"/>
          </a:p>
        </p:txBody>
      </p:sp>
    </p:spTree>
    <p:extLst>
      <p:ext uri="{BB962C8B-B14F-4D97-AF65-F5344CB8AC3E}">
        <p14:creationId xmlns:p14="http://schemas.microsoft.com/office/powerpoint/2010/main" val="3168397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9999D-8B68-934E-D482-AA7FA5ADA989}"/>
              </a:ext>
            </a:extLst>
          </p:cNvPr>
          <p:cNvSpPr>
            <a:spLocks noGrp="1"/>
          </p:cNvSpPr>
          <p:nvPr>
            <p:ph type="title"/>
          </p:nvPr>
        </p:nvSpPr>
        <p:spPr/>
        <p:txBody>
          <a:bodyPr>
            <a:normAutofit fontScale="90000"/>
          </a:bodyPr>
          <a:lstStyle/>
          <a:p>
            <a:r>
              <a:rPr lang="en-US" dirty="0"/>
              <a:t>H</a:t>
            </a:r>
            <a:r>
              <a:rPr lang="en-CN" dirty="0"/>
              <a:t>ow to determine the pathogenicity of variants—statistical procedures</a:t>
            </a:r>
          </a:p>
        </p:txBody>
      </p:sp>
      <p:sp>
        <p:nvSpPr>
          <p:cNvPr id="3" name="Content Placeholder 2">
            <a:extLst>
              <a:ext uri="{FF2B5EF4-FFF2-40B4-BE49-F238E27FC236}">
                <a16:creationId xmlns:a16="http://schemas.microsoft.com/office/drawing/2014/main" id="{1525C89A-A750-5559-FE47-85E0C59BB270}"/>
              </a:ext>
            </a:extLst>
          </p:cNvPr>
          <p:cNvSpPr>
            <a:spLocks noGrp="1"/>
          </p:cNvSpPr>
          <p:nvPr>
            <p:ph idx="1"/>
          </p:nvPr>
        </p:nvSpPr>
        <p:spPr/>
        <p:txBody>
          <a:bodyPr/>
          <a:lstStyle/>
          <a:p>
            <a:r>
              <a:rPr lang="en-US" dirty="0"/>
              <a:t>G</a:t>
            </a:r>
            <a:r>
              <a:rPr lang="en-CN" dirty="0"/>
              <a:t>enome-wide association studies (GWAS)</a:t>
            </a:r>
          </a:p>
          <a:p>
            <a:pPr lvl="1"/>
            <a:r>
              <a:rPr lang="en-US" dirty="0"/>
              <a:t>F</a:t>
            </a:r>
            <a:r>
              <a:rPr lang="en-CN" dirty="0"/>
              <a:t>or common variants</a:t>
            </a:r>
          </a:p>
          <a:p>
            <a:endParaRPr lang="en-CN" dirty="0"/>
          </a:p>
          <a:p>
            <a:r>
              <a:rPr lang="en-CN" dirty="0"/>
              <a:t>Rare Variant Association Test (RVAT)</a:t>
            </a:r>
          </a:p>
          <a:p>
            <a:pPr lvl="1"/>
            <a:r>
              <a:rPr lang="en-US" dirty="0"/>
              <a:t>F</a:t>
            </a:r>
            <a:r>
              <a:rPr lang="en-CN" dirty="0"/>
              <a:t>or rare variants</a:t>
            </a:r>
          </a:p>
        </p:txBody>
      </p:sp>
    </p:spTree>
    <p:extLst>
      <p:ext uri="{BB962C8B-B14F-4D97-AF65-F5344CB8AC3E}">
        <p14:creationId xmlns:p14="http://schemas.microsoft.com/office/powerpoint/2010/main" val="3622781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7C2C4-C064-E99B-2C2C-BE9A1006D127}"/>
              </a:ext>
            </a:extLst>
          </p:cNvPr>
          <p:cNvSpPr>
            <a:spLocks noGrp="1"/>
          </p:cNvSpPr>
          <p:nvPr>
            <p:ph type="title"/>
          </p:nvPr>
        </p:nvSpPr>
        <p:spPr/>
        <p:txBody>
          <a:bodyPr/>
          <a:lstStyle/>
          <a:p>
            <a:r>
              <a:rPr lang="en-CN" dirty="0"/>
              <a:t>Review: genomic variation</a:t>
            </a:r>
          </a:p>
        </p:txBody>
      </p:sp>
      <p:sp>
        <p:nvSpPr>
          <p:cNvPr id="4" name="Content Placeholder 2">
            <a:extLst>
              <a:ext uri="{FF2B5EF4-FFF2-40B4-BE49-F238E27FC236}">
                <a16:creationId xmlns:a16="http://schemas.microsoft.com/office/drawing/2014/main" id="{82721A13-A491-2E1B-584D-DA56104AB575}"/>
              </a:ext>
            </a:extLst>
          </p:cNvPr>
          <p:cNvSpPr>
            <a:spLocks noGrp="1"/>
          </p:cNvSpPr>
          <p:nvPr>
            <p:ph idx="1"/>
          </p:nvPr>
        </p:nvSpPr>
        <p:spPr>
          <a:xfrm>
            <a:off x="1608083" y="955617"/>
            <a:ext cx="5628290" cy="5221346"/>
          </a:xfrm>
        </p:spPr>
        <p:txBody>
          <a:bodyPr>
            <a:normAutofit/>
          </a:bodyPr>
          <a:lstStyle/>
          <a:p>
            <a:r>
              <a:rPr lang="en-US" dirty="0"/>
              <a:t>C</a:t>
            </a:r>
            <a:r>
              <a:rPr lang="en-CN" dirty="0"/>
              <a:t>hromosomal abnormalities: e.g. trisomy; 45,X</a:t>
            </a:r>
          </a:p>
          <a:p>
            <a:endParaRPr lang="en-CN" dirty="0"/>
          </a:p>
          <a:p>
            <a:pPr marL="0" indent="0">
              <a:buNone/>
            </a:pPr>
            <a:endParaRPr lang="en-CN" dirty="0"/>
          </a:p>
          <a:p>
            <a:r>
              <a:rPr lang="en-US" dirty="0"/>
              <a:t>Structural</a:t>
            </a:r>
            <a:r>
              <a:rPr lang="en-CN" dirty="0"/>
              <a:t> variation: e.g. deletion, duplication, translocation of a relatively long sequence</a:t>
            </a:r>
          </a:p>
          <a:p>
            <a:endParaRPr lang="en-CN" dirty="0"/>
          </a:p>
          <a:p>
            <a:pPr marL="0" indent="0">
              <a:buNone/>
            </a:pPr>
            <a:endParaRPr lang="en-CN" dirty="0"/>
          </a:p>
          <a:p>
            <a:r>
              <a:rPr lang="en-US" dirty="0"/>
              <a:t>B</a:t>
            </a:r>
            <a:r>
              <a:rPr lang="en-CN" dirty="0"/>
              <a:t>ase-level variation: SNP and InDels</a:t>
            </a:r>
          </a:p>
        </p:txBody>
      </p:sp>
      <p:sp>
        <p:nvSpPr>
          <p:cNvPr id="5" name="Down Arrow 4">
            <a:extLst>
              <a:ext uri="{FF2B5EF4-FFF2-40B4-BE49-F238E27FC236}">
                <a16:creationId xmlns:a16="http://schemas.microsoft.com/office/drawing/2014/main" id="{535BCBDB-CEB1-4FF6-2AFC-A52BC3DD2783}"/>
              </a:ext>
            </a:extLst>
          </p:cNvPr>
          <p:cNvSpPr/>
          <p:nvPr/>
        </p:nvSpPr>
        <p:spPr>
          <a:xfrm>
            <a:off x="961701" y="1103586"/>
            <a:ext cx="488731" cy="4288221"/>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583F7746-C7EF-3F77-770B-87E17D028EEE}"/>
              </a:ext>
            </a:extLst>
          </p:cNvPr>
          <p:cNvSpPr txBox="1"/>
          <p:nvPr/>
        </p:nvSpPr>
        <p:spPr>
          <a:xfrm>
            <a:off x="236483" y="1087817"/>
            <a:ext cx="779381" cy="4401205"/>
          </a:xfrm>
          <a:prstGeom prst="rect">
            <a:avLst/>
          </a:prstGeom>
          <a:noFill/>
        </p:spPr>
        <p:txBody>
          <a:bodyPr wrap="none" rtlCol="0">
            <a:spAutoFit/>
          </a:bodyPr>
          <a:lstStyle/>
          <a:p>
            <a:r>
              <a:rPr lang="en-US" sz="2000" b="1" i="1" dirty="0"/>
              <a:t>L</a:t>
            </a:r>
            <a:r>
              <a:rPr lang="en-CN" sz="2000" b="1" i="1" dirty="0"/>
              <a:t>arge</a:t>
            </a:r>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r>
              <a:rPr lang="en-CN" sz="2000" b="1" i="1" dirty="0"/>
              <a:t>Small</a:t>
            </a:r>
          </a:p>
        </p:txBody>
      </p:sp>
      <p:sp>
        <p:nvSpPr>
          <p:cNvPr id="7" name="Right Brace 6">
            <a:extLst>
              <a:ext uri="{FF2B5EF4-FFF2-40B4-BE49-F238E27FC236}">
                <a16:creationId xmlns:a16="http://schemas.microsoft.com/office/drawing/2014/main" id="{88160380-DB2D-4F92-892F-459924B99A7C}"/>
              </a:ext>
            </a:extLst>
          </p:cNvPr>
          <p:cNvSpPr/>
          <p:nvPr/>
        </p:nvSpPr>
        <p:spPr>
          <a:xfrm>
            <a:off x="6977435" y="2917306"/>
            <a:ext cx="416589" cy="2317531"/>
          </a:xfrm>
          <a:prstGeom prst="righ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N"/>
          </a:p>
        </p:txBody>
      </p:sp>
      <p:sp>
        <p:nvSpPr>
          <p:cNvPr id="8" name="TextBox 7">
            <a:extLst>
              <a:ext uri="{FF2B5EF4-FFF2-40B4-BE49-F238E27FC236}">
                <a16:creationId xmlns:a16="http://schemas.microsoft.com/office/drawing/2014/main" id="{96623C5F-E325-72D4-7C6A-9AF5A01D19DE}"/>
              </a:ext>
            </a:extLst>
          </p:cNvPr>
          <p:cNvSpPr txBox="1"/>
          <p:nvPr/>
        </p:nvSpPr>
        <p:spPr>
          <a:xfrm>
            <a:off x="7394024" y="3367931"/>
            <a:ext cx="1513493"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i="1" dirty="0">
                <a:solidFill>
                  <a:srgbClr val="FF0000"/>
                </a:solidFill>
              </a:rPr>
              <a:t>T</a:t>
            </a:r>
            <a:r>
              <a:rPr lang="en-CN" b="1" i="1" dirty="0">
                <a:solidFill>
                  <a:srgbClr val="FF0000"/>
                </a:solidFill>
              </a:rPr>
              <a:t>hese can be precisely detected through sequencing</a:t>
            </a:r>
          </a:p>
        </p:txBody>
      </p:sp>
    </p:spTree>
    <p:extLst>
      <p:ext uri="{BB962C8B-B14F-4D97-AF65-F5344CB8AC3E}">
        <p14:creationId xmlns:p14="http://schemas.microsoft.com/office/powerpoint/2010/main" val="368779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ppt_x</p:attrName>
                                        </p:attrNameLst>
                                      </p:cBhvr>
                                      <p:tavLst>
                                        <p:tav tm="0">
                                          <p:val>
                                            <p:strVal val="#ppt_x-#ppt_w*1.125000"/>
                                          </p:val>
                                        </p:tav>
                                        <p:tav tm="100000">
                                          <p:val>
                                            <p:strVal val="#ppt_x"/>
                                          </p:val>
                                        </p:tav>
                                      </p:tavLst>
                                    </p:anim>
                                    <p:animEffect transition="in" filter="wipe(right)">
                                      <p:cBhvr>
                                        <p:cTn id="26" dur="500"/>
                                        <p:tgtEl>
                                          <p:spTgt spid="7"/>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ppt_x</p:attrName>
                                        </p:attrNameLst>
                                      </p:cBhvr>
                                      <p:tavLst>
                                        <p:tav tm="0">
                                          <p:val>
                                            <p:strVal val="#ppt_x-#ppt_w*1.125000"/>
                                          </p:val>
                                        </p:tav>
                                        <p:tav tm="100000">
                                          <p:val>
                                            <p:strVal val="#ppt_x"/>
                                          </p:val>
                                        </p:tav>
                                      </p:tavLst>
                                    </p:anim>
                                    <p:animEffect transition="in" filter="wipe(righ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54ED-DCEC-F9A9-3998-A11F0C0D7585}"/>
              </a:ext>
            </a:extLst>
          </p:cNvPr>
          <p:cNvSpPr>
            <a:spLocks noGrp="1"/>
          </p:cNvSpPr>
          <p:nvPr>
            <p:ph type="title"/>
          </p:nvPr>
        </p:nvSpPr>
        <p:spPr/>
        <p:txBody>
          <a:bodyPr>
            <a:normAutofit fontScale="90000"/>
          </a:bodyPr>
          <a:lstStyle/>
          <a:p>
            <a:r>
              <a:rPr lang="en-US" dirty="0"/>
              <a:t>G</a:t>
            </a:r>
            <a:r>
              <a:rPr lang="en-CN" dirty="0"/>
              <a:t>enome-wide association studies (GWAS): to statistically evaluate the association of an SNP with a trait</a:t>
            </a:r>
          </a:p>
        </p:txBody>
      </p:sp>
      <p:sp>
        <p:nvSpPr>
          <p:cNvPr id="3" name="Content Placeholder 2">
            <a:extLst>
              <a:ext uri="{FF2B5EF4-FFF2-40B4-BE49-F238E27FC236}">
                <a16:creationId xmlns:a16="http://schemas.microsoft.com/office/drawing/2014/main" id="{65AE7F22-2D91-66F7-CD2F-047B4F41B3FD}"/>
              </a:ext>
            </a:extLst>
          </p:cNvPr>
          <p:cNvSpPr>
            <a:spLocks noGrp="1"/>
          </p:cNvSpPr>
          <p:nvPr>
            <p:ph idx="1"/>
          </p:nvPr>
        </p:nvSpPr>
        <p:spPr/>
        <p:txBody>
          <a:bodyPr>
            <a:normAutofit/>
          </a:bodyPr>
          <a:lstStyle/>
          <a:p>
            <a:r>
              <a:rPr lang="en-US" sz="2000" dirty="0"/>
              <a:t>Usually b</a:t>
            </a:r>
            <a:r>
              <a:rPr lang="en-CN" sz="2000" dirty="0"/>
              <a:t>ased on selected SNP (chips)</a:t>
            </a:r>
          </a:p>
          <a:p>
            <a:pPr lvl="1"/>
            <a:r>
              <a:rPr lang="en-US" sz="1800" dirty="0"/>
              <a:t>S</a:t>
            </a:r>
            <a:r>
              <a:rPr lang="en-CN" sz="1800" dirty="0"/>
              <a:t>imutaneously testing millions of SNP loci</a:t>
            </a:r>
          </a:p>
          <a:p>
            <a:pPr lvl="1"/>
            <a:r>
              <a:rPr lang="en-CN" sz="1800" dirty="0"/>
              <a:t>5e-8 as a commonly adopted genome-wide significance cutoff (5e-2/10^6)</a:t>
            </a:r>
          </a:p>
          <a:p>
            <a:pPr lvl="1"/>
            <a:endParaRPr lang="en-CN" sz="1800" dirty="0"/>
          </a:p>
        </p:txBody>
      </p:sp>
      <p:pic>
        <p:nvPicPr>
          <p:cNvPr id="4" name="Picture 3">
            <a:extLst>
              <a:ext uri="{FF2B5EF4-FFF2-40B4-BE49-F238E27FC236}">
                <a16:creationId xmlns:a16="http://schemas.microsoft.com/office/drawing/2014/main" id="{BB1056B1-ED09-3A76-1AB4-E1D9304F9C5A}"/>
              </a:ext>
            </a:extLst>
          </p:cNvPr>
          <p:cNvPicPr>
            <a:picLocks noChangeAspect="1"/>
          </p:cNvPicPr>
          <p:nvPr/>
        </p:nvPicPr>
        <p:blipFill>
          <a:blip r:embed="rId2"/>
          <a:stretch>
            <a:fillRect/>
          </a:stretch>
        </p:blipFill>
        <p:spPr>
          <a:xfrm>
            <a:off x="764635" y="2134830"/>
            <a:ext cx="7614730" cy="4503879"/>
          </a:xfrm>
          <a:prstGeom prst="rect">
            <a:avLst/>
          </a:prstGeom>
        </p:spPr>
      </p:pic>
      <p:sp>
        <p:nvSpPr>
          <p:cNvPr id="5" name="TextBox 4">
            <a:extLst>
              <a:ext uri="{FF2B5EF4-FFF2-40B4-BE49-F238E27FC236}">
                <a16:creationId xmlns:a16="http://schemas.microsoft.com/office/drawing/2014/main" id="{CBFE6394-0E4D-2661-7C5C-97231F48B242}"/>
              </a:ext>
            </a:extLst>
          </p:cNvPr>
          <p:cNvSpPr txBox="1"/>
          <p:nvPr/>
        </p:nvSpPr>
        <p:spPr>
          <a:xfrm>
            <a:off x="6459178" y="6638709"/>
            <a:ext cx="2684822" cy="219291"/>
          </a:xfrm>
          <a:prstGeom prst="rect">
            <a:avLst/>
          </a:prstGeom>
          <a:noFill/>
        </p:spPr>
        <p:txBody>
          <a:bodyPr wrap="square" rtlCol="0">
            <a:spAutoFit/>
          </a:bodyPr>
          <a:lstStyle/>
          <a:p>
            <a:r>
              <a:rPr lang="en-US" altLang="zh-CN" sz="825" i="1" dirty="0" err="1">
                <a:latin typeface="Helvetica Neue" panose="02000503000000020004" pitchFamily="2" charset="0"/>
                <a:ea typeface="Helvetica Neue" panose="02000503000000020004" pitchFamily="2" charset="0"/>
                <a:cs typeface="Helvetica Neue" panose="02000503000000020004" pitchFamily="2" charset="0"/>
              </a:rPr>
              <a:t>Uffelmann</a:t>
            </a:r>
            <a:r>
              <a:rPr lang="en-US" altLang="zh-CN" sz="825" i="1"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825" i="1" dirty="0">
                <a:latin typeface="Helvetica Neue" panose="02000503000000020004" pitchFamily="2" charset="0"/>
                <a:cs typeface="Helvetica Neue" panose="02000503000000020004" pitchFamily="2" charset="0"/>
              </a:rPr>
              <a:t> </a:t>
            </a:r>
            <a:r>
              <a:rPr lang="en-US" altLang="zh-CN" sz="825" i="1" dirty="0">
                <a:latin typeface="Helvetica Neue" panose="02000503000000020004" pitchFamily="2" charset="0"/>
                <a:ea typeface="Helvetica Neue" panose="02000503000000020004" pitchFamily="2" charset="0"/>
                <a:cs typeface="Helvetica Neue" panose="02000503000000020004" pitchFamily="2" charset="0"/>
              </a:rPr>
              <a:t>(2021)</a:t>
            </a:r>
            <a:r>
              <a:rPr lang="zh-CN" altLang="en-US" sz="825" i="1" dirty="0">
                <a:latin typeface="Helvetica Neue" panose="02000503000000020004" pitchFamily="2" charset="0"/>
                <a:cs typeface="Helvetica Neue" panose="02000503000000020004" pitchFamily="2" charset="0"/>
              </a:rPr>
              <a:t> </a:t>
            </a:r>
            <a:r>
              <a:rPr lang="en-US" altLang="zh-CN" sz="825" i="1" dirty="0">
                <a:latin typeface="Helvetica Neue" panose="02000503000000020004" pitchFamily="2" charset="0"/>
                <a:ea typeface="Helvetica Neue" panose="02000503000000020004" pitchFamily="2" charset="0"/>
                <a:cs typeface="Helvetica Neue" panose="02000503000000020004" pitchFamily="2" charset="0"/>
              </a:rPr>
              <a:t>Nat</a:t>
            </a:r>
            <a:r>
              <a:rPr lang="zh-CN" altLang="en-US" sz="825"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825" i="1" dirty="0">
                <a:latin typeface="Helvetica Neue" panose="02000503000000020004" pitchFamily="2" charset="0"/>
                <a:ea typeface="Helvetica Neue" panose="02000503000000020004" pitchFamily="2" charset="0"/>
                <a:cs typeface="Helvetica Neue" panose="02000503000000020004" pitchFamily="2" charset="0"/>
              </a:rPr>
              <a:t>Rev</a:t>
            </a:r>
            <a:r>
              <a:rPr lang="zh-CN" altLang="en-US" sz="825"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825" i="1" dirty="0">
                <a:latin typeface="Helvetica Neue" panose="02000503000000020004" pitchFamily="2" charset="0"/>
                <a:ea typeface="Helvetica Neue" panose="02000503000000020004" pitchFamily="2" charset="0"/>
                <a:cs typeface="Helvetica Neue" panose="02000503000000020004" pitchFamily="2" charset="0"/>
              </a:rPr>
              <a:t>Methods</a:t>
            </a:r>
            <a:r>
              <a:rPr lang="zh-CN" altLang="en-US" sz="825"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825" i="1" dirty="0">
                <a:latin typeface="Helvetica Neue" panose="02000503000000020004" pitchFamily="2" charset="0"/>
                <a:ea typeface="Helvetica Neue" panose="02000503000000020004" pitchFamily="2" charset="0"/>
                <a:cs typeface="Helvetica Neue" panose="02000503000000020004" pitchFamily="2" charset="0"/>
              </a:rPr>
              <a:t>Primers.</a:t>
            </a:r>
            <a:r>
              <a:rPr lang="zh-CN" altLang="en-US" sz="825"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825" i="1" dirty="0">
                <a:latin typeface="Helvetica Neue" panose="02000503000000020004" pitchFamily="2" charset="0"/>
                <a:ea typeface="Helvetica Neue" panose="02000503000000020004" pitchFamily="2" charset="0"/>
                <a:cs typeface="Helvetica Neue" panose="02000503000000020004" pitchFamily="2" charset="0"/>
              </a:rPr>
              <a:t>1:59</a:t>
            </a:r>
            <a:endParaRPr lang="en-CN" sz="825"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1">
            <a:extLst>
              <a:ext uri="{FF2B5EF4-FFF2-40B4-BE49-F238E27FC236}">
                <a16:creationId xmlns:a16="http://schemas.microsoft.com/office/drawing/2014/main" id="{FD69B9CB-4B1E-36C1-1506-D418CF47F1D0}"/>
              </a:ext>
            </a:extLst>
          </p:cNvPr>
          <p:cNvSpPr>
            <a:spLocks noGrp="1"/>
          </p:cNvSpPr>
          <p:nvPr>
            <p:ph type="sldNum" sz="quarter" idx="12"/>
          </p:nvPr>
        </p:nvSpPr>
        <p:spPr>
          <a:xfrm>
            <a:off x="485975" y="6383229"/>
            <a:ext cx="3125932" cy="365125"/>
          </a:xfrm>
        </p:spPr>
        <p:txBody>
          <a:bodyPr/>
          <a:lstStyle/>
          <a:p>
            <a:r>
              <a:rPr lang="en-US" dirty="0">
                <a:solidFill>
                  <a:schemeClr val="tx1"/>
                </a:solidFill>
              </a:rPr>
              <a:t>Slide adapted from: Yucheng T. Yang</a:t>
            </a:r>
          </a:p>
        </p:txBody>
      </p:sp>
    </p:spTree>
    <p:extLst>
      <p:ext uri="{BB962C8B-B14F-4D97-AF65-F5344CB8AC3E}">
        <p14:creationId xmlns:p14="http://schemas.microsoft.com/office/powerpoint/2010/main" val="3288074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14">
            <a:extLst>
              <a:ext uri="{FF2B5EF4-FFF2-40B4-BE49-F238E27FC236}">
                <a16:creationId xmlns:a16="http://schemas.microsoft.com/office/drawing/2014/main" id="{00144D8E-ED78-9728-36BC-7948B17E2EF2}"/>
              </a:ext>
            </a:extLst>
          </p:cNvPr>
          <p:cNvSpPr>
            <a:spLocks noGrp="1"/>
          </p:cNvSpPr>
          <p:nvPr>
            <p:ph type="title"/>
          </p:nvPr>
        </p:nvSpPr>
        <p:spPr>
          <a:xfrm>
            <a:off x="96838" y="52388"/>
            <a:ext cx="9047162" cy="766762"/>
          </a:xfrm>
        </p:spPr>
        <p:txBody>
          <a:bodyPr>
            <a:normAutofit fontScale="90000"/>
          </a:bodyPr>
          <a:lstStyle/>
          <a:p>
            <a:r>
              <a:rPr lang="en-US" altLang="zh-CN" dirty="0"/>
              <a:t>Testing for GWAS</a:t>
            </a:r>
            <a:r>
              <a:rPr lang="zh-CN" altLang="en-US" dirty="0"/>
              <a:t> </a:t>
            </a:r>
            <a:r>
              <a:rPr lang="en-US" altLang="zh-CN" dirty="0"/>
              <a:t>Association:</a:t>
            </a:r>
            <a:r>
              <a:rPr lang="zh-CN" altLang="en-US" dirty="0"/>
              <a:t> </a:t>
            </a:r>
            <a:r>
              <a:rPr lang="en-US" altLang="zh-CN" dirty="0"/>
              <a:t>Effect</a:t>
            </a:r>
            <a:r>
              <a:rPr lang="zh-CN" altLang="en-US" dirty="0"/>
              <a:t> </a:t>
            </a:r>
            <a:r>
              <a:rPr lang="en-US" altLang="zh-CN" dirty="0"/>
              <a:t>Size</a:t>
            </a:r>
            <a:r>
              <a:rPr lang="zh-CN" altLang="en-US" dirty="0"/>
              <a:t> </a:t>
            </a:r>
            <a:r>
              <a:rPr lang="en-US" altLang="zh-CN" dirty="0"/>
              <a:t>from an LR Model</a:t>
            </a:r>
            <a:endParaRPr lang="en-CN" dirty="0"/>
          </a:p>
        </p:txBody>
      </p:sp>
      <p:sp>
        <p:nvSpPr>
          <p:cNvPr id="2" name="Slide Number Placeholder 1">
            <a:extLst>
              <a:ext uri="{FF2B5EF4-FFF2-40B4-BE49-F238E27FC236}">
                <a16:creationId xmlns:a16="http://schemas.microsoft.com/office/drawing/2014/main" id="{DA4674FF-CF29-4147-88A2-AE6597184C60}"/>
              </a:ext>
            </a:extLst>
          </p:cNvPr>
          <p:cNvSpPr>
            <a:spLocks noGrp="1"/>
          </p:cNvSpPr>
          <p:nvPr>
            <p:ph type="sldNum" sz="quarter" idx="12"/>
          </p:nvPr>
        </p:nvSpPr>
        <p:spPr>
          <a:xfrm>
            <a:off x="5721927" y="6356350"/>
            <a:ext cx="2793423" cy="365125"/>
          </a:xfrm>
        </p:spPr>
        <p:txBody>
          <a:bodyPr/>
          <a:lstStyle/>
          <a:p>
            <a:r>
              <a:rPr lang="en-US" dirty="0">
                <a:solidFill>
                  <a:schemeClr val="tx1"/>
                </a:solidFill>
              </a:rPr>
              <a:t>Slide courtesy: Yucheng T. Yang</a:t>
            </a:r>
          </a:p>
        </p:txBody>
      </p:sp>
      <p:grpSp>
        <p:nvGrpSpPr>
          <p:cNvPr id="4" name="קבוצה 648">
            <a:extLst>
              <a:ext uri="{FF2B5EF4-FFF2-40B4-BE49-F238E27FC236}">
                <a16:creationId xmlns:a16="http://schemas.microsoft.com/office/drawing/2014/main" id="{6829C7A3-9E64-9A45-AB19-B214D46C10CF}"/>
              </a:ext>
            </a:extLst>
          </p:cNvPr>
          <p:cNvGrpSpPr>
            <a:grpSpLocks/>
          </p:cNvGrpSpPr>
          <p:nvPr/>
        </p:nvGrpSpPr>
        <p:grpSpPr bwMode="auto">
          <a:xfrm>
            <a:off x="2275340" y="2727610"/>
            <a:ext cx="2736754" cy="1389326"/>
            <a:chOff x="3851919" y="1679766"/>
            <a:chExt cx="2592386" cy="1316438"/>
          </a:xfrm>
        </p:grpSpPr>
        <p:sp>
          <p:nvSpPr>
            <p:cNvPr id="5" name="מלבן 479">
              <a:extLst>
                <a:ext uri="{FF2B5EF4-FFF2-40B4-BE49-F238E27FC236}">
                  <a16:creationId xmlns:a16="http://schemas.microsoft.com/office/drawing/2014/main" id="{8634C44B-ED0E-6148-9F23-04B2939DE371}"/>
                </a:ext>
              </a:extLst>
            </p:cNvPr>
            <p:cNvSpPr/>
            <p:nvPr/>
          </p:nvSpPr>
          <p:spPr>
            <a:xfrm rot="5400000">
              <a:off x="6229166" y="1680592"/>
              <a:ext cx="214377"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6" name="מלבן 480">
              <a:extLst>
                <a:ext uri="{FF2B5EF4-FFF2-40B4-BE49-F238E27FC236}">
                  <a16:creationId xmlns:a16="http://schemas.microsoft.com/office/drawing/2014/main" id="{B3CB3E32-1BD4-1641-AE89-D8B130205352}"/>
                </a:ext>
              </a:extLst>
            </p:cNvPr>
            <p:cNvSpPr/>
            <p:nvPr/>
          </p:nvSpPr>
          <p:spPr>
            <a:xfrm rot="5400000">
              <a:off x="6013267" y="1680592"/>
              <a:ext cx="214377"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7" name="מלבן 481">
              <a:extLst>
                <a:ext uri="{FF2B5EF4-FFF2-40B4-BE49-F238E27FC236}">
                  <a16:creationId xmlns:a16="http://schemas.microsoft.com/office/drawing/2014/main" id="{F04F2FD6-782E-384C-A770-69EE41607695}"/>
                </a:ext>
              </a:extLst>
            </p:cNvPr>
            <p:cNvSpPr/>
            <p:nvPr/>
          </p:nvSpPr>
          <p:spPr>
            <a:xfrm rot="5400000">
              <a:off x="5797367" y="1680592"/>
              <a:ext cx="214377"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8" name="מלבן 482">
              <a:extLst>
                <a:ext uri="{FF2B5EF4-FFF2-40B4-BE49-F238E27FC236}">
                  <a16:creationId xmlns:a16="http://schemas.microsoft.com/office/drawing/2014/main" id="{BA50111D-C6F8-FF46-A270-0081A1AE3FE0}"/>
                </a:ext>
              </a:extLst>
            </p:cNvPr>
            <p:cNvSpPr/>
            <p:nvPr/>
          </p:nvSpPr>
          <p:spPr>
            <a:xfrm rot="5400000">
              <a:off x="5581467" y="1680592"/>
              <a:ext cx="214377"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9" name="מלבן 483">
              <a:extLst>
                <a:ext uri="{FF2B5EF4-FFF2-40B4-BE49-F238E27FC236}">
                  <a16:creationId xmlns:a16="http://schemas.microsoft.com/office/drawing/2014/main" id="{0DACED22-4F65-894E-B5FF-385160F73BA4}"/>
                </a:ext>
              </a:extLst>
            </p:cNvPr>
            <p:cNvSpPr/>
            <p:nvPr/>
          </p:nvSpPr>
          <p:spPr>
            <a:xfrm rot="5400000">
              <a:off x="5366361" y="1681385"/>
              <a:ext cx="214377" cy="214313"/>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0" name="מלבן 484">
              <a:extLst>
                <a:ext uri="{FF2B5EF4-FFF2-40B4-BE49-F238E27FC236}">
                  <a16:creationId xmlns:a16="http://schemas.microsoft.com/office/drawing/2014/main" id="{E4F56492-5DC8-F644-800D-5332AC823EEF}"/>
                </a:ext>
              </a:extLst>
            </p:cNvPr>
            <p:cNvSpPr/>
            <p:nvPr/>
          </p:nvSpPr>
          <p:spPr>
            <a:xfrm rot="5400000">
              <a:off x="5151255" y="1680592"/>
              <a:ext cx="214377"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1" name="מלבן 485">
              <a:extLst>
                <a:ext uri="{FF2B5EF4-FFF2-40B4-BE49-F238E27FC236}">
                  <a16:creationId xmlns:a16="http://schemas.microsoft.com/office/drawing/2014/main" id="{8A225520-3969-C049-9558-CC9B140613BF}"/>
                </a:ext>
              </a:extLst>
            </p:cNvPr>
            <p:cNvSpPr/>
            <p:nvPr/>
          </p:nvSpPr>
          <p:spPr>
            <a:xfrm rot="5400000">
              <a:off x="4930592" y="1679005"/>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2" name="מלבן 486">
              <a:extLst>
                <a:ext uri="{FF2B5EF4-FFF2-40B4-BE49-F238E27FC236}">
                  <a16:creationId xmlns:a16="http://schemas.microsoft.com/office/drawing/2014/main" id="{8C8BE617-56FF-BA41-BA5D-F7B9445F7C66}"/>
                </a:ext>
              </a:extLst>
            </p:cNvPr>
            <p:cNvSpPr/>
            <p:nvPr/>
          </p:nvSpPr>
          <p:spPr>
            <a:xfrm rot="5400000">
              <a:off x="4715486" y="1679798"/>
              <a:ext cx="214378" cy="214313"/>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3" name="מלבן 487">
              <a:extLst>
                <a:ext uri="{FF2B5EF4-FFF2-40B4-BE49-F238E27FC236}">
                  <a16:creationId xmlns:a16="http://schemas.microsoft.com/office/drawing/2014/main" id="{27A9DF51-0DD0-3644-86FD-12E6B302E20A}"/>
                </a:ext>
              </a:extLst>
            </p:cNvPr>
            <p:cNvSpPr/>
            <p:nvPr/>
          </p:nvSpPr>
          <p:spPr>
            <a:xfrm rot="5400000">
              <a:off x="4499586" y="1679798"/>
              <a:ext cx="214378" cy="214313"/>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4" name="מלבן 488">
              <a:extLst>
                <a:ext uri="{FF2B5EF4-FFF2-40B4-BE49-F238E27FC236}">
                  <a16:creationId xmlns:a16="http://schemas.microsoft.com/office/drawing/2014/main" id="{AEDEDB79-1D1E-8D4D-BEE6-7361E0309830}"/>
                </a:ext>
              </a:extLst>
            </p:cNvPr>
            <p:cNvSpPr/>
            <p:nvPr/>
          </p:nvSpPr>
          <p:spPr>
            <a:xfrm rot="5400000">
              <a:off x="4284480" y="1679005"/>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5" name="מלבן 489">
              <a:extLst>
                <a:ext uri="{FF2B5EF4-FFF2-40B4-BE49-F238E27FC236}">
                  <a16:creationId xmlns:a16="http://schemas.microsoft.com/office/drawing/2014/main" id="{A66C1569-90F4-D440-B2BA-05E5C1AD4542}"/>
                </a:ext>
              </a:extLst>
            </p:cNvPr>
            <p:cNvSpPr/>
            <p:nvPr/>
          </p:nvSpPr>
          <p:spPr>
            <a:xfrm rot="5400000">
              <a:off x="4068580" y="1679005"/>
              <a:ext cx="214378"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6" name="מלבן 490">
              <a:extLst>
                <a:ext uri="{FF2B5EF4-FFF2-40B4-BE49-F238E27FC236}">
                  <a16:creationId xmlns:a16="http://schemas.microsoft.com/office/drawing/2014/main" id="{F5082490-E9C3-5C4C-B24E-670E6FD765D2}"/>
                </a:ext>
              </a:extLst>
            </p:cNvPr>
            <p:cNvSpPr/>
            <p:nvPr/>
          </p:nvSpPr>
          <p:spPr>
            <a:xfrm rot="5400000">
              <a:off x="3852680" y="1679005"/>
              <a:ext cx="214378"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7" name="מלבן 492">
              <a:extLst>
                <a:ext uri="{FF2B5EF4-FFF2-40B4-BE49-F238E27FC236}">
                  <a16:creationId xmlns:a16="http://schemas.microsoft.com/office/drawing/2014/main" id="{5DC9A822-2326-8849-AE67-08BB6006F492}"/>
                </a:ext>
              </a:extLst>
            </p:cNvPr>
            <p:cNvSpPr/>
            <p:nvPr/>
          </p:nvSpPr>
          <p:spPr>
            <a:xfrm rot="5400000">
              <a:off x="6229166" y="1896558"/>
              <a:ext cx="214377"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8" name="מלבן 493">
              <a:extLst>
                <a:ext uri="{FF2B5EF4-FFF2-40B4-BE49-F238E27FC236}">
                  <a16:creationId xmlns:a16="http://schemas.microsoft.com/office/drawing/2014/main" id="{285937D0-8BD1-8E46-ACEB-75BFCD46D727}"/>
                </a:ext>
              </a:extLst>
            </p:cNvPr>
            <p:cNvSpPr/>
            <p:nvPr/>
          </p:nvSpPr>
          <p:spPr>
            <a:xfrm rot="5400000">
              <a:off x="6013267" y="1896558"/>
              <a:ext cx="214377"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9" name="מלבן 494">
              <a:extLst>
                <a:ext uri="{FF2B5EF4-FFF2-40B4-BE49-F238E27FC236}">
                  <a16:creationId xmlns:a16="http://schemas.microsoft.com/office/drawing/2014/main" id="{09DFC3FF-25BA-574D-85C0-AF67AEBEF9F8}"/>
                </a:ext>
              </a:extLst>
            </p:cNvPr>
            <p:cNvSpPr/>
            <p:nvPr/>
          </p:nvSpPr>
          <p:spPr>
            <a:xfrm rot="5400000">
              <a:off x="5797367" y="1896558"/>
              <a:ext cx="214377"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20" name="מלבן 495">
              <a:extLst>
                <a:ext uri="{FF2B5EF4-FFF2-40B4-BE49-F238E27FC236}">
                  <a16:creationId xmlns:a16="http://schemas.microsoft.com/office/drawing/2014/main" id="{1C49B28E-0685-F340-96C0-9D02469E9941}"/>
                </a:ext>
              </a:extLst>
            </p:cNvPr>
            <p:cNvSpPr/>
            <p:nvPr/>
          </p:nvSpPr>
          <p:spPr>
            <a:xfrm rot="5400000">
              <a:off x="5581467" y="1896558"/>
              <a:ext cx="214377" cy="2159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21" name="מלבן 496">
              <a:extLst>
                <a:ext uri="{FF2B5EF4-FFF2-40B4-BE49-F238E27FC236}">
                  <a16:creationId xmlns:a16="http://schemas.microsoft.com/office/drawing/2014/main" id="{E0AF91DB-B90A-8344-9173-F16C45BE209B}"/>
                </a:ext>
              </a:extLst>
            </p:cNvPr>
            <p:cNvSpPr/>
            <p:nvPr/>
          </p:nvSpPr>
          <p:spPr>
            <a:xfrm rot="5400000">
              <a:off x="5366362" y="1897350"/>
              <a:ext cx="214377" cy="214313"/>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22" name="מלבן 497">
              <a:extLst>
                <a:ext uri="{FF2B5EF4-FFF2-40B4-BE49-F238E27FC236}">
                  <a16:creationId xmlns:a16="http://schemas.microsoft.com/office/drawing/2014/main" id="{D15132E7-8EDD-3C41-96A8-9640282DEB84}"/>
                </a:ext>
              </a:extLst>
            </p:cNvPr>
            <p:cNvSpPr/>
            <p:nvPr/>
          </p:nvSpPr>
          <p:spPr>
            <a:xfrm rot="5400000">
              <a:off x="5151255" y="1896558"/>
              <a:ext cx="214377"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23" name="מלבן 498">
              <a:extLst>
                <a:ext uri="{FF2B5EF4-FFF2-40B4-BE49-F238E27FC236}">
                  <a16:creationId xmlns:a16="http://schemas.microsoft.com/office/drawing/2014/main" id="{293B53EF-D6B8-0342-A6D5-E2F3C0868F8A}"/>
                </a:ext>
              </a:extLst>
            </p:cNvPr>
            <p:cNvSpPr/>
            <p:nvPr/>
          </p:nvSpPr>
          <p:spPr>
            <a:xfrm rot="5400000">
              <a:off x="4930592" y="1894971"/>
              <a:ext cx="214378"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24" name="מלבן 499">
              <a:extLst>
                <a:ext uri="{FF2B5EF4-FFF2-40B4-BE49-F238E27FC236}">
                  <a16:creationId xmlns:a16="http://schemas.microsoft.com/office/drawing/2014/main" id="{F4E746BE-17D8-6B48-AF0C-6D5BB290D043}"/>
                </a:ext>
              </a:extLst>
            </p:cNvPr>
            <p:cNvSpPr/>
            <p:nvPr/>
          </p:nvSpPr>
          <p:spPr>
            <a:xfrm rot="5400000">
              <a:off x="4715486" y="1895764"/>
              <a:ext cx="214378" cy="2143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25" name="מלבן 500">
              <a:extLst>
                <a:ext uri="{FF2B5EF4-FFF2-40B4-BE49-F238E27FC236}">
                  <a16:creationId xmlns:a16="http://schemas.microsoft.com/office/drawing/2014/main" id="{6999EC3F-2F9C-A242-8F24-25AB63B73766}"/>
                </a:ext>
              </a:extLst>
            </p:cNvPr>
            <p:cNvSpPr/>
            <p:nvPr/>
          </p:nvSpPr>
          <p:spPr>
            <a:xfrm rot="5400000">
              <a:off x="4499586" y="1895764"/>
              <a:ext cx="214378" cy="214313"/>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26" name="מלבן 501">
              <a:extLst>
                <a:ext uri="{FF2B5EF4-FFF2-40B4-BE49-F238E27FC236}">
                  <a16:creationId xmlns:a16="http://schemas.microsoft.com/office/drawing/2014/main" id="{FBD6CFC2-1147-7244-98B5-CF507DF053FA}"/>
                </a:ext>
              </a:extLst>
            </p:cNvPr>
            <p:cNvSpPr/>
            <p:nvPr/>
          </p:nvSpPr>
          <p:spPr>
            <a:xfrm rot="5400000">
              <a:off x="4284480" y="1894971"/>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27" name="מלבן 502">
              <a:extLst>
                <a:ext uri="{FF2B5EF4-FFF2-40B4-BE49-F238E27FC236}">
                  <a16:creationId xmlns:a16="http://schemas.microsoft.com/office/drawing/2014/main" id="{794686A8-8CFD-9647-8934-1759C64FB35C}"/>
                </a:ext>
              </a:extLst>
            </p:cNvPr>
            <p:cNvSpPr/>
            <p:nvPr/>
          </p:nvSpPr>
          <p:spPr>
            <a:xfrm rot="5400000">
              <a:off x="4068580" y="1894971"/>
              <a:ext cx="214378"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28" name="מלבן 503">
              <a:extLst>
                <a:ext uri="{FF2B5EF4-FFF2-40B4-BE49-F238E27FC236}">
                  <a16:creationId xmlns:a16="http://schemas.microsoft.com/office/drawing/2014/main" id="{33C4C392-9C7A-1D4C-95E2-05DFE608D539}"/>
                </a:ext>
              </a:extLst>
            </p:cNvPr>
            <p:cNvSpPr/>
            <p:nvPr/>
          </p:nvSpPr>
          <p:spPr>
            <a:xfrm rot="5400000">
              <a:off x="3852680" y="1894971"/>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29" name="מלבן 504">
              <a:extLst>
                <a:ext uri="{FF2B5EF4-FFF2-40B4-BE49-F238E27FC236}">
                  <a16:creationId xmlns:a16="http://schemas.microsoft.com/office/drawing/2014/main" id="{F2F26D7D-E86B-014B-98B3-F0F00E9C28A4}"/>
                </a:ext>
              </a:extLst>
            </p:cNvPr>
            <p:cNvSpPr/>
            <p:nvPr/>
          </p:nvSpPr>
          <p:spPr>
            <a:xfrm rot="5400000">
              <a:off x="6229960" y="2122846"/>
              <a:ext cx="212790"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30" name="מלבן 505">
              <a:extLst>
                <a:ext uri="{FF2B5EF4-FFF2-40B4-BE49-F238E27FC236}">
                  <a16:creationId xmlns:a16="http://schemas.microsoft.com/office/drawing/2014/main" id="{B50EB299-2A96-8843-A804-60BB3C4A6E02}"/>
                </a:ext>
              </a:extLst>
            </p:cNvPr>
            <p:cNvSpPr/>
            <p:nvPr/>
          </p:nvSpPr>
          <p:spPr>
            <a:xfrm rot="5400000">
              <a:off x="6014854" y="2123639"/>
              <a:ext cx="212790" cy="214313"/>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31" name="מלבן 506">
              <a:extLst>
                <a:ext uri="{FF2B5EF4-FFF2-40B4-BE49-F238E27FC236}">
                  <a16:creationId xmlns:a16="http://schemas.microsoft.com/office/drawing/2014/main" id="{5AE79BDE-1859-EC46-9AED-70BF7F3A31A7}"/>
                </a:ext>
              </a:extLst>
            </p:cNvPr>
            <p:cNvSpPr/>
            <p:nvPr/>
          </p:nvSpPr>
          <p:spPr>
            <a:xfrm rot="5400000">
              <a:off x="5798160" y="2122846"/>
              <a:ext cx="212790"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32" name="מלבן 507">
              <a:extLst>
                <a:ext uri="{FF2B5EF4-FFF2-40B4-BE49-F238E27FC236}">
                  <a16:creationId xmlns:a16="http://schemas.microsoft.com/office/drawing/2014/main" id="{25CB479B-8B0C-4E4B-84DC-38A02535FF0A}"/>
                </a:ext>
              </a:extLst>
            </p:cNvPr>
            <p:cNvSpPr/>
            <p:nvPr/>
          </p:nvSpPr>
          <p:spPr>
            <a:xfrm rot="5400000">
              <a:off x="5583054" y="2123639"/>
              <a:ext cx="212790" cy="2143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33" name="מלבן 508">
              <a:extLst>
                <a:ext uri="{FF2B5EF4-FFF2-40B4-BE49-F238E27FC236}">
                  <a16:creationId xmlns:a16="http://schemas.microsoft.com/office/drawing/2014/main" id="{F870BB7E-AE52-7A44-A129-17F4704DB57B}"/>
                </a:ext>
              </a:extLst>
            </p:cNvPr>
            <p:cNvSpPr/>
            <p:nvPr/>
          </p:nvSpPr>
          <p:spPr>
            <a:xfrm rot="5400000">
              <a:off x="5367948" y="2122846"/>
              <a:ext cx="212790"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34" name="מלבן 509">
              <a:extLst>
                <a:ext uri="{FF2B5EF4-FFF2-40B4-BE49-F238E27FC236}">
                  <a16:creationId xmlns:a16="http://schemas.microsoft.com/office/drawing/2014/main" id="{10F79EA8-5CFB-EE43-87DC-C8CF87F0C1D4}"/>
                </a:ext>
              </a:extLst>
            </p:cNvPr>
            <p:cNvSpPr/>
            <p:nvPr/>
          </p:nvSpPr>
          <p:spPr>
            <a:xfrm rot="5400000">
              <a:off x="5152048" y="2122846"/>
              <a:ext cx="212790"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35" name="מלבן 510">
              <a:extLst>
                <a:ext uri="{FF2B5EF4-FFF2-40B4-BE49-F238E27FC236}">
                  <a16:creationId xmlns:a16="http://schemas.microsoft.com/office/drawing/2014/main" id="{8D1E1A6C-0A3F-EF49-BF93-D7FC5210EEBB}"/>
                </a:ext>
              </a:extLst>
            </p:cNvPr>
            <p:cNvSpPr/>
            <p:nvPr/>
          </p:nvSpPr>
          <p:spPr>
            <a:xfrm rot="5400000">
              <a:off x="4930592" y="2120464"/>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36" name="מלבן 511">
              <a:extLst>
                <a:ext uri="{FF2B5EF4-FFF2-40B4-BE49-F238E27FC236}">
                  <a16:creationId xmlns:a16="http://schemas.microsoft.com/office/drawing/2014/main" id="{D837FD58-EB1F-3849-80D7-F7C3A9C818E4}"/>
                </a:ext>
              </a:extLst>
            </p:cNvPr>
            <p:cNvSpPr/>
            <p:nvPr/>
          </p:nvSpPr>
          <p:spPr>
            <a:xfrm rot="5400000">
              <a:off x="4716279" y="2120464"/>
              <a:ext cx="214378"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37" name="מלבן 512">
              <a:extLst>
                <a:ext uri="{FF2B5EF4-FFF2-40B4-BE49-F238E27FC236}">
                  <a16:creationId xmlns:a16="http://schemas.microsoft.com/office/drawing/2014/main" id="{73277EDA-F4DB-1045-9E10-20644FC65DD1}"/>
                </a:ext>
              </a:extLst>
            </p:cNvPr>
            <p:cNvSpPr/>
            <p:nvPr/>
          </p:nvSpPr>
          <p:spPr>
            <a:xfrm rot="5400000">
              <a:off x="4500379" y="2120464"/>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38" name="מלבן 513">
              <a:extLst>
                <a:ext uri="{FF2B5EF4-FFF2-40B4-BE49-F238E27FC236}">
                  <a16:creationId xmlns:a16="http://schemas.microsoft.com/office/drawing/2014/main" id="{7B7610D3-62F5-A148-910A-4CF91BB9AA67}"/>
                </a:ext>
              </a:extLst>
            </p:cNvPr>
            <p:cNvSpPr/>
            <p:nvPr/>
          </p:nvSpPr>
          <p:spPr>
            <a:xfrm rot="5400000">
              <a:off x="4284480" y="2120464"/>
              <a:ext cx="214378"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39" name="מלבן 514">
              <a:extLst>
                <a:ext uri="{FF2B5EF4-FFF2-40B4-BE49-F238E27FC236}">
                  <a16:creationId xmlns:a16="http://schemas.microsoft.com/office/drawing/2014/main" id="{CE50138D-B239-5741-93ED-1642632DBFF5}"/>
                </a:ext>
              </a:extLst>
            </p:cNvPr>
            <p:cNvSpPr/>
            <p:nvPr/>
          </p:nvSpPr>
          <p:spPr>
            <a:xfrm rot="5400000">
              <a:off x="4068580" y="2120464"/>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40" name="מלבן 515">
              <a:extLst>
                <a:ext uri="{FF2B5EF4-FFF2-40B4-BE49-F238E27FC236}">
                  <a16:creationId xmlns:a16="http://schemas.microsoft.com/office/drawing/2014/main" id="{FB586A3B-A20B-5D48-BFF9-8E3D8D462EA2}"/>
                </a:ext>
              </a:extLst>
            </p:cNvPr>
            <p:cNvSpPr/>
            <p:nvPr/>
          </p:nvSpPr>
          <p:spPr>
            <a:xfrm rot="5400000">
              <a:off x="3852680" y="2120464"/>
              <a:ext cx="214378"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41" name="מלבן 516">
              <a:extLst>
                <a:ext uri="{FF2B5EF4-FFF2-40B4-BE49-F238E27FC236}">
                  <a16:creationId xmlns:a16="http://schemas.microsoft.com/office/drawing/2014/main" id="{D7A1D7CF-23BF-A643-805A-13ACE9BC71C5}"/>
                </a:ext>
              </a:extLst>
            </p:cNvPr>
            <p:cNvSpPr/>
            <p:nvPr/>
          </p:nvSpPr>
          <p:spPr>
            <a:xfrm rot="5400000">
              <a:off x="6229165" y="2339606"/>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42" name="מלבן 517">
              <a:extLst>
                <a:ext uri="{FF2B5EF4-FFF2-40B4-BE49-F238E27FC236}">
                  <a16:creationId xmlns:a16="http://schemas.microsoft.com/office/drawing/2014/main" id="{D7E1B687-B611-0645-8CA3-EA9B42E9803F}"/>
                </a:ext>
              </a:extLst>
            </p:cNvPr>
            <p:cNvSpPr/>
            <p:nvPr/>
          </p:nvSpPr>
          <p:spPr>
            <a:xfrm rot="5400000">
              <a:off x="6014060" y="2340399"/>
              <a:ext cx="214378" cy="2143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43" name="מלבן 518">
              <a:extLst>
                <a:ext uri="{FF2B5EF4-FFF2-40B4-BE49-F238E27FC236}">
                  <a16:creationId xmlns:a16="http://schemas.microsoft.com/office/drawing/2014/main" id="{2B20F260-4BE9-104D-B0A2-BF30F773075D}"/>
                </a:ext>
              </a:extLst>
            </p:cNvPr>
            <p:cNvSpPr/>
            <p:nvPr/>
          </p:nvSpPr>
          <p:spPr>
            <a:xfrm rot="5400000">
              <a:off x="5797366" y="2339606"/>
              <a:ext cx="214378"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44" name="מלבן 519">
              <a:extLst>
                <a:ext uri="{FF2B5EF4-FFF2-40B4-BE49-F238E27FC236}">
                  <a16:creationId xmlns:a16="http://schemas.microsoft.com/office/drawing/2014/main" id="{8D20DAB0-389A-2248-8E90-DCE03E87C757}"/>
                </a:ext>
              </a:extLst>
            </p:cNvPr>
            <p:cNvSpPr/>
            <p:nvPr/>
          </p:nvSpPr>
          <p:spPr>
            <a:xfrm rot="5400000">
              <a:off x="5582260" y="2340399"/>
              <a:ext cx="214378" cy="214313"/>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45" name="מלבן 520">
              <a:extLst>
                <a:ext uri="{FF2B5EF4-FFF2-40B4-BE49-F238E27FC236}">
                  <a16:creationId xmlns:a16="http://schemas.microsoft.com/office/drawing/2014/main" id="{4440DD24-BF12-D440-A576-60E0B94C2D17}"/>
                </a:ext>
              </a:extLst>
            </p:cNvPr>
            <p:cNvSpPr/>
            <p:nvPr/>
          </p:nvSpPr>
          <p:spPr>
            <a:xfrm rot="5400000">
              <a:off x="5367153" y="2339606"/>
              <a:ext cx="214378"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46" name="מלבן 521">
              <a:extLst>
                <a:ext uri="{FF2B5EF4-FFF2-40B4-BE49-F238E27FC236}">
                  <a16:creationId xmlns:a16="http://schemas.microsoft.com/office/drawing/2014/main" id="{E0C65520-51F9-B648-85D2-ECF846BE0CF3}"/>
                </a:ext>
              </a:extLst>
            </p:cNvPr>
            <p:cNvSpPr/>
            <p:nvPr/>
          </p:nvSpPr>
          <p:spPr>
            <a:xfrm rot="5400000">
              <a:off x="5151254" y="2339606"/>
              <a:ext cx="214378"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47" name="מלבן 522">
              <a:extLst>
                <a:ext uri="{FF2B5EF4-FFF2-40B4-BE49-F238E27FC236}">
                  <a16:creationId xmlns:a16="http://schemas.microsoft.com/office/drawing/2014/main" id="{63163595-F0CB-2E44-B7E6-A6F795EDFBBA}"/>
                </a:ext>
              </a:extLst>
            </p:cNvPr>
            <p:cNvSpPr/>
            <p:nvPr/>
          </p:nvSpPr>
          <p:spPr>
            <a:xfrm rot="5400000">
              <a:off x="4931386" y="2337224"/>
              <a:ext cx="212790"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48" name="מלבן 523">
              <a:extLst>
                <a:ext uri="{FF2B5EF4-FFF2-40B4-BE49-F238E27FC236}">
                  <a16:creationId xmlns:a16="http://schemas.microsoft.com/office/drawing/2014/main" id="{0202F8DB-594F-B548-B69D-FE55F2B32F01}"/>
                </a:ext>
              </a:extLst>
            </p:cNvPr>
            <p:cNvSpPr/>
            <p:nvPr/>
          </p:nvSpPr>
          <p:spPr>
            <a:xfrm rot="5400000">
              <a:off x="4717073" y="2337224"/>
              <a:ext cx="212790"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49" name="מלבן 524">
              <a:extLst>
                <a:ext uri="{FF2B5EF4-FFF2-40B4-BE49-F238E27FC236}">
                  <a16:creationId xmlns:a16="http://schemas.microsoft.com/office/drawing/2014/main" id="{02987903-1E4F-DE4E-AD15-8CB4A8810E88}"/>
                </a:ext>
              </a:extLst>
            </p:cNvPr>
            <p:cNvSpPr/>
            <p:nvPr/>
          </p:nvSpPr>
          <p:spPr>
            <a:xfrm rot="5400000">
              <a:off x="4501174" y="2337224"/>
              <a:ext cx="212790" cy="2159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50" name="מלבן 525">
              <a:extLst>
                <a:ext uri="{FF2B5EF4-FFF2-40B4-BE49-F238E27FC236}">
                  <a16:creationId xmlns:a16="http://schemas.microsoft.com/office/drawing/2014/main" id="{B572405D-35A6-B94E-B1DA-DF4A4B546D4B}"/>
                </a:ext>
              </a:extLst>
            </p:cNvPr>
            <p:cNvSpPr/>
            <p:nvPr/>
          </p:nvSpPr>
          <p:spPr>
            <a:xfrm rot="5400000">
              <a:off x="4285274" y="2337224"/>
              <a:ext cx="212790"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51" name="מלבן 526">
              <a:extLst>
                <a:ext uri="{FF2B5EF4-FFF2-40B4-BE49-F238E27FC236}">
                  <a16:creationId xmlns:a16="http://schemas.microsoft.com/office/drawing/2014/main" id="{4C2688D5-54EC-C943-9EDC-8D2F35BC501A}"/>
                </a:ext>
              </a:extLst>
            </p:cNvPr>
            <p:cNvSpPr/>
            <p:nvPr/>
          </p:nvSpPr>
          <p:spPr>
            <a:xfrm rot="5400000">
              <a:off x="4069374" y="2337224"/>
              <a:ext cx="212790"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52" name="מלבן 527">
              <a:extLst>
                <a:ext uri="{FF2B5EF4-FFF2-40B4-BE49-F238E27FC236}">
                  <a16:creationId xmlns:a16="http://schemas.microsoft.com/office/drawing/2014/main" id="{DE5E75B5-69FF-2E44-B68C-E61FF9223DBA}"/>
                </a:ext>
              </a:extLst>
            </p:cNvPr>
            <p:cNvSpPr/>
            <p:nvPr/>
          </p:nvSpPr>
          <p:spPr>
            <a:xfrm rot="5400000">
              <a:off x="3853474" y="2337224"/>
              <a:ext cx="212790"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53" name="מלבן 528">
              <a:extLst>
                <a:ext uri="{FF2B5EF4-FFF2-40B4-BE49-F238E27FC236}">
                  <a16:creationId xmlns:a16="http://schemas.microsoft.com/office/drawing/2014/main" id="{871B3A22-896E-9943-A93C-131A748F90A2}"/>
                </a:ext>
              </a:extLst>
            </p:cNvPr>
            <p:cNvSpPr/>
            <p:nvPr/>
          </p:nvSpPr>
          <p:spPr>
            <a:xfrm rot="5400000">
              <a:off x="6229165" y="2565100"/>
              <a:ext cx="214378" cy="2159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54" name="מלבן 529">
              <a:extLst>
                <a:ext uri="{FF2B5EF4-FFF2-40B4-BE49-F238E27FC236}">
                  <a16:creationId xmlns:a16="http://schemas.microsoft.com/office/drawing/2014/main" id="{FD47C9E4-0AEE-994F-AF97-BA3D2ECE23C7}"/>
                </a:ext>
              </a:extLst>
            </p:cNvPr>
            <p:cNvSpPr/>
            <p:nvPr/>
          </p:nvSpPr>
          <p:spPr>
            <a:xfrm rot="5400000">
              <a:off x="6014060" y="2565893"/>
              <a:ext cx="214378" cy="214313"/>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55" name="מלבן 530">
              <a:extLst>
                <a:ext uri="{FF2B5EF4-FFF2-40B4-BE49-F238E27FC236}">
                  <a16:creationId xmlns:a16="http://schemas.microsoft.com/office/drawing/2014/main" id="{01584977-73F0-AE4D-A46B-8F25B5A40882}"/>
                </a:ext>
              </a:extLst>
            </p:cNvPr>
            <p:cNvSpPr/>
            <p:nvPr/>
          </p:nvSpPr>
          <p:spPr>
            <a:xfrm rot="5400000">
              <a:off x="5797366" y="2565100"/>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56" name="מלבן 531">
              <a:extLst>
                <a:ext uri="{FF2B5EF4-FFF2-40B4-BE49-F238E27FC236}">
                  <a16:creationId xmlns:a16="http://schemas.microsoft.com/office/drawing/2014/main" id="{7191D701-4F2E-A440-ACCC-FF710141D384}"/>
                </a:ext>
              </a:extLst>
            </p:cNvPr>
            <p:cNvSpPr/>
            <p:nvPr/>
          </p:nvSpPr>
          <p:spPr>
            <a:xfrm rot="5400000">
              <a:off x="5582260" y="2565893"/>
              <a:ext cx="214378" cy="214313"/>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57" name="מלבן 532">
              <a:extLst>
                <a:ext uri="{FF2B5EF4-FFF2-40B4-BE49-F238E27FC236}">
                  <a16:creationId xmlns:a16="http://schemas.microsoft.com/office/drawing/2014/main" id="{0EC49FA3-7E39-5C47-8057-D799CD07B1A3}"/>
                </a:ext>
              </a:extLst>
            </p:cNvPr>
            <p:cNvSpPr/>
            <p:nvPr/>
          </p:nvSpPr>
          <p:spPr>
            <a:xfrm rot="5400000">
              <a:off x="5367153" y="2565100"/>
              <a:ext cx="214378"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58" name="מלבן 533">
              <a:extLst>
                <a:ext uri="{FF2B5EF4-FFF2-40B4-BE49-F238E27FC236}">
                  <a16:creationId xmlns:a16="http://schemas.microsoft.com/office/drawing/2014/main" id="{B6952CDC-42DD-0248-9B36-1430492A3A01}"/>
                </a:ext>
              </a:extLst>
            </p:cNvPr>
            <p:cNvSpPr/>
            <p:nvPr/>
          </p:nvSpPr>
          <p:spPr>
            <a:xfrm rot="5400000">
              <a:off x="5151254" y="2565100"/>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59" name="מלבן 534">
              <a:extLst>
                <a:ext uri="{FF2B5EF4-FFF2-40B4-BE49-F238E27FC236}">
                  <a16:creationId xmlns:a16="http://schemas.microsoft.com/office/drawing/2014/main" id="{43699052-C328-424D-972E-C490460EE221}"/>
                </a:ext>
              </a:extLst>
            </p:cNvPr>
            <p:cNvSpPr/>
            <p:nvPr/>
          </p:nvSpPr>
          <p:spPr>
            <a:xfrm rot="5400000">
              <a:off x="4930593" y="2563511"/>
              <a:ext cx="214377"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60" name="מלבן 535">
              <a:extLst>
                <a:ext uri="{FF2B5EF4-FFF2-40B4-BE49-F238E27FC236}">
                  <a16:creationId xmlns:a16="http://schemas.microsoft.com/office/drawing/2014/main" id="{EDBBD914-BAC2-A44F-A36C-8F32A1126848}"/>
                </a:ext>
              </a:extLst>
            </p:cNvPr>
            <p:cNvSpPr/>
            <p:nvPr/>
          </p:nvSpPr>
          <p:spPr>
            <a:xfrm rot="5400000">
              <a:off x="4716280" y="2563511"/>
              <a:ext cx="214377"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61" name="מלבן 536">
              <a:extLst>
                <a:ext uri="{FF2B5EF4-FFF2-40B4-BE49-F238E27FC236}">
                  <a16:creationId xmlns:a16="http://schemas.microsoft.com/office/drawing/2014/main" id="{2331D7CC-5FCB-BA4C-A7F2-21E387D1CD10}"/>
                </a:ext>
              </a:extLst>
            </p:cNvPr>
            <p:cNvSpPr/>
            <p:nvPr/>
          </p:nvSpPr>
          <p:spPr>
            <a:xfrm rot="5400000">
              <a:off x="4500380" y="2563511"/>
              <a:ext cx="214377"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62" name="מלבן 537">
              <a:extLst>
                <a:ext uri="{FF2B5EF4-FFF2-40B4-BE49-F238E27FC236}">
                  <a16:creationId xmlns:a16="http://schemas.microsoft.com/office/drawing/2014/main" id="{DA59A42F-8005-5A47-A5A4-1132A27620ED}"/>
                </a:ext>
              </a:extLst>
            </p:cNvPr>
            <p:cNvSpPr/>
            <p:nvPr/>
          </p:nvSpPr>
          <p:spPr>
            <a:xfrm rot="5400000">
              <a:off x="4284481" y="2563511"/>
              <a:ext cx="214377"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63" name="מלבן 538">
              <a:extLst>
                <a:ext uri="{FF2B5EF4-FFF2-40B4-BE49-F238E27FC236}">
                  <a16:creationId xmlns:a16="http://schemas.microsoft.com/office/drawing/2014/main" id="{45FE6CFB-F071-6943-BB07-9B853BFD06F3}"/>
                </a:ext>
              </a:extLst>
            </p:cNvPr>
            <p:cNvSpPr/>
            <p:nvPr/>
          </p:nvSpPr>
          <p:spPr>
            <a:xfrm rot="5400000">
              <a:off x="4068581" y="2563511"/>
              <a:ext cx="214377" cy="2159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64" name="מלבן 539">
              <a:extLst>
                <a:ext uri="{FF2B5EF4-FFF2-40B4-BE49-F238E27FC236}">
                  <a16:creationId xmlns:a16="http://schemas.microsoft.com/office/drawing/2014/main" id="{DE1C8FA9-05B3-2445-9894-30D403F94067}"/>
                </a:ext>
              </a:extLst>
            </p:cNvPr>
            <p:cNvSpPr/>
            <p:nvPr/>
          </p:nvSpPr>
          <p:spPr>
            <a:xfrm rot="5400000">
              <a:off x="3852681" y="2563511"/>
              <a:ext cx="214377" cy="2159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65" name="מלבן 540">
              <a:extLst>
                <a:ext uri="{FF2B5EF4-FFF2-40B4-BE49-F238E27FC236}">
                  <a16:creationId xmlns:a16="http://schemas.microsoft.com/office/drawing/2014/main" id="{7B0F15B8-D13A-A345-8073-3A9B0F67EED9}"/>
                </a:ext>
              </a:extLst>
            </p:cNvPr>
            <p:cNvSpPr/>
            <p:nvPr/>
          </p:nvSpPr>
          <p:spPr>
            <a:xfrm rot="5400000">
              <a:off x="6229165" y="2781065"/>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66" name="מלבן 541">
              <a:extLst>
                <a:ext uri="{FF2B5EF4-FFF2-40B4-BE49-F238E27FC236}">
                  <a16:creationId xmlns:a16="http://schemas.microsoft.com/office/drawing/2014/main" id="{3700E8FA-9548-EE4A-823D-3FAD4B863AE6}"/>
                </a:ext>
              </a:extLst>
            </p:cNvPr>
            <p:cNvSpPr/>
            <p:nvPr/>
          </p:nvSpPr>
          <p:spPr>
            <a:xfrm rot="5400000">
              <a:off x="6014060" y="2781858"/>
              <a:ext cx="214378" cy="214313"/>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67" name="מלבן 542">
              <a:extLst>
                <a:ext uri="{FF2B5EF4-FFF2-40B4-BE49-F238E27FC236}">
                  <a16:creationId xmlns:a16="http://schemas.microsoft.com/office/drawing/2014/main" id="{070639D7-317E-9C43-8416-EF9F5F1816B1}"/>
                </a:ext>
              </a:extLst>
            </p:cNvPr>
            <p:cNvSpPr/>
            <p:nvPr/>
          </p:nvSpPr>
          <p:spPr>
            <a:xfrm rot="5400000">
              <a:off x="5797366" y="2781065"/>
              <a:ext cx="214378"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68" name="מלבן 543">
              <a:extLst>
                <a:ext uri="{FF2B5EF4-FFF2-40B4-BE49-F238E27FC236}">
                  <a16:creationId xmlns:a16="http://schemas.microsoft.com/office/drawing/2014/main" id="{878308BE-DAC1-3C4D-927B-77232AAE9C2D}"/>
                </a:ext>
              </a:extLst>
            </p:cNvPr>
            <p:cNvSpPr/>
            <p:nvPr/>
          </p:nvSpPr>
          <p:spPr>
            <a:xfrm rot="5400000">
              <a:off x="5582260" y="2781858"/>
              <a:ext cx="214378" cy="2143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69" name="מלבן 544">
              <a:extLst>
                <a:ext uri="{FF2B5EF4-FFF2-40B4-BE49-F238E27FC236}">
                  <a16:creationId xmlns:a16="http://schemas.microsoft.com/office/drawing/2014/main" id="{A9C9A372-E548-724A-AAA2-AFC67A165AF8}"/>
                </a:ext>
              </a:extLst>
            </p:cNvPr>
            <p:cNvSpPr/>
            <p:nvPr/>
          </p:nvSpPr>
          <p:spPr>
            <a:xfrm rot="5400000">
              <a:off x="5367153" y="2781065"/>
              <a:ext cx="214378"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70" name="מלבן 545">
              <a:extLst>
                <a:ext uri="{FF2B5EF4-FFF2-40B4-BE49-F238E27FC236}">
                  <a16:creationId xmlns:a16="http://schemas.microsoft.com/office/drawing/2014/main" id="{E0283CA4-A1EF-0646-ACDF-8E9043FD2452}"/>
                </a:ext>
              </a:extLst>
            </p:cNvPr>
            <p:cNvSpPr/>
            <p:nvPr/>
          </p:nvSpPr>
          <p:spPr>
            <a:xfrm rot="5400000">
              <a:off x="5151254" y="2781065"/>
              <a:ext cx="214378" cy="21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71" name="מלבן 546">
              <a:extLst>
                <a:ext uri="{FF2B5EF4-FFF2-40B4-BE49-F238E27FC236}">
                  <a16:creationId xmlns:a16="http://schemas.microsoft.com/office/drawing/2014/main" id="{5DC836D7-35C5-144C-B2FF-8258534C5C0D}"/>
                </a:ext>
              </a:extLst>
            </p:cNvPr>
            <p:cNvSpPr/>
            <p:nvPr/>
          </p:nvSpPr>
          <p:spPr>
            <a:xfrm rot="5400000">
              <a:off x="4930593" y="2779477"/>
              <a:ext cx="214377"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72" name="מלבן 547">
              <a:extLst>
                <a:ext uri="{FF2B5EF4-FFF2-40B4-BE49-F238E27FC236}">
                  <a16:creationId xmlns:a16="http://schemas.microsoft.com/office/drawing/2014/main" id="{3DD89A24-5A82-614B-912A-EBC24CADF03E}"/>
                </a:ext>
              </a:extLst>
            </p:cNvPr>
            <p:cNvSpPr/>
            <p:nvPr/>
          </p:nvSpPr>
          <p:spPr>
            <a:xfrm rot="5400000">
              <a:off x="4716280" y="2779477"/>
              <a:ext cx="214377"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73" name="מלבן 548">
              <a:extLst>
                <a:ext uri="{FF2B5EF4-FFF2-40B4-BE49-F238E27FC236}">
                  <a16:creationId xmlns:a16="http://schemas.microsoft.com/office/drawing/2014/main" id="{E03EFA1A-27D9-A14B-A69E-7F6EA885E6B2}"/>
                </a:ext>
              </a:extLst>
            </p:cNvPr>
            <p:cNvSpPr/>
            <p:nvPr/>
          </p:nvSpPr>
          <p:spPr>
            <a:xfrm rot="5400000">
              <a:off x="4500380" y="2779477"/>
              <a:ext cx="214377"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74" name="מלבן 549">
              <a:extLst>
                <a:ext uri="{FF2B5EF4-FFF2-40B4-BE49-F238E27FC236}">
                  <a16:creationId xmlns:a16="http://schemas.microsoft.com/office/drawing/2014/main" id="{CECD672D-AA83-C14C-8D8C-FE8D0208BBA6}"/>
                </a:ext>
              </a:extLst>
            </p:cNvPr>
            <p:cNvSpPr/>
            <p:nvPr/>
          </p:nvSpPr>
          <p:spPr>
            <a:xfrm rot="5400000">
              <a:off x="4284481" y="2779477"/>
              <a:ext cx="214377"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75" name="מלבן 550">
              <a:extLst>
                <a:ext uri="{FF2B5EF4-FFF2-40B4-BE49-F238E27FC236}">
                  <a16:creationId xmlns:a16="http://schemas.microsoft.com/office/drawing/2014/main" id="{550A792B-5810-9F4F-A75C-31BA5D08EBB4}"/>
                </a:ext>
              </a:extLst>
            </p:cNvPr>
            <p:cNvSpPr/>
            <p:nvPr/>
          </p:nvSpPr>
          <p:spPr>
            <a:xfrm rot="5400000">
              <a:off x="4068581" y="2779477"/>
              <a:ext cx="214377" cy="215900"/>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76" name="מלבן 551">
              <a:extLst>
                <a:ext uri="{FF2B5EF4-FFF2-40B4-BE49-F238E27FC236}">
                  <a16:creationId xmlns:a16="http://schemas.microsoft.com/office/drawing/2014/main" id="{ACDE3C1C-FC44-674E-9AA6-C26A3A9F064B}"/>
                </a:ext>
              </a:extLst>
            </p:cNvPr>
            <p:cNvSpPr/>
            <p:nvPr/>
          </p:nvSpPr>
          <p:spPr>
            <a:xfrm rot="5400000">
              <a:off x="3852681" y="2779477"/>
              <a:ext cx="214377" cy="215900"/>
            </a:xfrm>
            <a:prstGeom prst="rect">
              <a:avLst/>
            </a:prstGeom>
            <a:solidFill>
              <a:srgbClr val="8686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grpSp>
      <mc:AlternateContent xmlns:mc="http://schemas.openxmlformats.org/markup-compatibility/2006" xmlns:a14="http://schemas.microsoft.com/office/drawing/2010/main">
        <mc:Choice Requires="a14">
          <p:sp>
            <p:nvSpPr>
              <p:cNvPr id="77" name="מלבן 188">
                <a:extLst>
                  <a:ext uri="{FF2B5EF4-FFF2-40B4-BE49-F238E27FC236}">
                    <a16:creationId xmlns:a16="http://schemas.microsoft.com/office/drawing/2014/main" id="{43CFC166-4E85-5E41-9B46-29B128C5005B}"/>
                  </a:ext>
                </a:extLst>
              </p:cNvPr>
              <p:cNvSpPr>
                <a:spLocks noChangeArrowheads="1"/>
              </p:cNvSpPr>
              <p:nvPr/>
            </p:nvSpPr>
            <p:spPr bwMode="auto">
              <a:xfrm>
                <a:off x="1422547" y="2388164"/>
                <a:ext cx="386644" cy="369332"/>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sym typeface="Symbol" pitchFamily="18" charset="2"/>
                        </a:rPr>
                        <m:t>𝒚</m:t>
                      </m:r>
                    </m:oMath>
                  </m:oMathPara>
                </a14:m>
                <a:endParaRPr lang="he-IL" b="1" dirty="0">
                  <a:latin typeface="Calibri" pitchFamily="34" charset="0"/>
                </a:endParaRPr>
              </a:p>
            </p:txBody>
          </p:sp>
        </mc:Choice>
        <mc:Fallback xmlns="">
          <p:sp>
            <p:nvSpPr>
              <p:cNvPr id="77" name="מלבן 188">
                <a:extLst>
                  <a:ext uri="{FF2B5EF4-FFF2-40B4-BE49-F238E27FC236}">
                    <a16:creationId xmlns:a16="http://schemas.microsoft.com/office/drawing/2014/main" id="{43CFC166-4E85-5E41-9B46-29B128C5005B}"/>
                  </a:ext>
                </a:extLst>
              </p:cNvPr>
              <p:cNvSpPr>
                <a:spLocks noRot="1" noChangeAspect="1" noMove="1" noResize="1" noEditPoints="1" noAdjustHandles="1" noChangeArrowheads="1" noChangeShapeType="1" noTextEdit="1"/>
              </p:cNvSpPr>
              <p:nvPr/>
            </p:nvSpPr>
            <p:spPr bwMode="auto">
              <a:xfrm>
                <a:off x="1422547" y="2388164"/>
                <a:ext cx="386644" cy="369332"/>
              </a:xfrm>
              <a:prstGeom prst="rect">
                <a:avLst/>
              </a:prstGeom>
              <a:blipFill>
                <a:blip r:embed="rId2"/>
                <a:stretch>
                  <a:fillRect t="-10345" r="-18750" b="-31034"/>
                </a:stretch>
              </a:blipFill>
              <a:ln w="9525">
                <a:noFill/>
                <a:miter lim="800000"/>
                <a:headEnd/>
                <a:tailEnd/>
              </a:ln>
            </p:spPr>
            <p:txBody>
              <a:bodyPr/>
              <a:lstStyle/>
              <a:p>
                <a:r>
                  <a:rPr lang="en-CN">
                    <a:noFill/>
                  </a:rPr>
                  <a:t> </a:t>
                </a:r>
              </a:p>
            </p:txBody>
          </p:sp>
        </mc:Fallback>
      </mc:AlternateContent>
      <p:grpSp>
        <p:nvGrpSpPr>
          <p:cNvPr id="78" name="קבוצה 116">
            <a:extLst>
              <a:ext uri="{FF2B5EF4-FFF2-40B4-BE49-F238E27FC236}">
                <a16:creationId xmlns:a16="http://schemas.microsoft.com/office/drawing/2014/main" id="{D10B9F45-DB9C-6746-A172-7969C87809BA}"/>
              </a:ext>
            </a:extLst>
          </p:cNvPr>
          <p:cNvGrpSpPr>
            <a:grpSpLocks/>
          </p:cNvGrpSpPr>
          <p:nvPr/>
        </p:nvGrpSpPr>
        <p:grpSpPr bwMode="auto">
          <a:xfrm>
            <a:off x="1484382" y="2742700"/>
            <a:ext cx="226249" cy="1357493"/>
            <a:chOff x="1043608" y="1700808"/>
            <a:chExt cx="216024" cy="1296144"/>
          </a:xfrm>
        </p:grpSpPr>
        <p:sp>
          <p:nvSpPr>
            <p:cNvPr id="79" name="מלבן 190">
              <a:extLst>
                <a:ext uri="{FF2B5EF4-FFF2-40B4-BE49-F238E27FC236}">
                  <a16:creationId xmlns:a16="http://schemas.microsoft.com/office/drawing/2014/main" id="{6E7F96CC-AFCD-EA41-B89B-0FA2C0583CED}"/>
                </a:ext>
              </a:extLst>
            </p:cNvPr>
            <p:cNvSpPr/>
            <p:nvPr/>
          </p:nvSpPr>
          <p:spPr>
            <a:xfrm>
              <a:off x="1043608" y="1700808"/>
              <a:ext cx="216024" cy="216024"/>
            </a:xfrm>
            <a:prstGeom prst="rect">
              <a:avLst/>
            </a:prstGeom>
            <a:solidFill>
              <a:srgbClr val="C0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80" name="מלבן 191">
              <a:extLst>
                <a:ext uri="{FF2B5EF4-FFF2-40B4-BE49-F238E27FC236}">
                  <a16:creationId xmlns:a16="http://schemas.microsoft.com/office/drawing/2014/main" id="{EAD3C587-AF02-6542-ADD1-AB1AC743E575}"/>
                </a:ext>
              </a:extLst>
            </p:cNvPr>
            <p:cNvSpPr/>
            <p:nvPr/>
          </p:nvSpPr>
          <p:spPr>
            <a:xfrm>
              <a:off x="1043608" y="1916832"/>
              <a:ext cx="216024" cy="216024"/>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81" name="מלבן 192">
              <a:extLst>
                <a:ext uri="{FF2B5EF4-FFF2-40B4-BE49-F238E27FC236}">
                  <a16:creationId xmlns:a16="http://schemas.microsoft.com/office/drawing/2014/main" id="{A7045050-34A8-C847-8B28-105FE382AE7E}"/>
                </a:ext>
              </a:extLst>
            </p:cNvPr>
            <p:cNvSpPr/>
            <p:nvPr/>
          </p:nvSpPr>
          <p:spPr>
            <a:xfrm>
              <a:off x="1043608" y="2132856"/>
              <a:ext cx="216024" cy="216024"/>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82" name="מלבן 193">
              <a:extLst>
                <a:ext uri="{FF2B5EF4-FFF2-40B4-BE49-F238E27FC236}">
                  <a16:creationId xmlns:a16="http://schemas.microsoft.com/office/drawing/2014/main" id="{2389A1B6-559F-3D42-9DD4-41810711C91C}"/>
                </a:ext>
              </a:extLst>
            </p:cNvPr>
            <p:cNvSpPr/>
            <p:nvPr/>
          </p:nvSpPr>
          <p:spPr>
            <a:xfrm>
              <a:off x="1043608" y="2348880"/>
              <a:ext cx="216024" cy="216024"/>
            </a:xfrm>
            <a:prstGeom prst="rect">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83" name="מלבן 194">
              <a:extLst>
                <a:ext uri="{FF2B5EF4-FFF2-40B4-BE49-F238E27FC236}">
                  <a16:creationId xmlns:a16="http://schemas.microsoft.com/office/drawing/2014/main" id="{D1814F76-06C8-0D4E-B7C3-061CB347D17D}"/>
                </a:ext>
              </a:extLst>
            </p:cNvPr>
            <p:cNvSpPr/>
            <p:nvPr/>
          </p:nvSpPr>
          <p:spPr>
            <a:xfrm>
              <a:off x="1043608" y="2564904"/>
              <a:ext cx="216024" cy="216024"/>
            </a:xfrm>
            <a:prstGeom prst="rect">
              <a:avLst/>
            </a:prstGeom>
            <a:solidFill>
              <a:srgbClr val="0070C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84" name="מלבן 195">
              <a:extLst>
                <a:ext uri="{FF2B5EF4-FFF2-40B4-BE49-F238E27FC236}">
                  <a16:creationId xmlns:a16="http://schemas.microsoft.com/office/drawing/2014/main" id="{EECFD9AF-F665-2342-92D3-D2442AB5B235}"/>
                </a:ext>
              </a:extLst>
            </p:cNvPr>
            <p:cNvSpPr/>
            <p:nvPr/>
          </p:nvSpPr>
          <p:spPr>
            <a:xfrm>
              <a:off x="1043608" y="2780928"/>
              <a:ext cx="216024" cy="216024"/>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grpSp>
      <mc:AlternateContent xmlns:mc="http://schemas.openxmlformats.org/markup-compatibility/2006" xmlns:a14="http://schemas.microsoft.com/office/drawing/2010/main">
        <mc:Choice Requires="a14">
          <p:sp>
            <p:nvSpPr>
              <p:cNvPr id="85" name="מלבן 463">
                <a:extLst>
                  <a:ext uri="{FF2B5EF4-FFF2-40B4-BE49-F238E27FC236}">
                    <a16:creationId xmlns:a16="http://schemas.microsoft.com/office/drawing/2014/main" id="{8FE76A30-3BA0-1E40-A26C-321278EC787D}"/>
                  </a:ext>
                </a:extLst>
              </p:cNvPr>
              <p:cNvSpPr>
                <a:spLocks noChangeArrowheads="1"/>
              </p:cNvSpPr>
              <p:nvPr/>
            </p:nvSpPr>
            <p:spPr bwMode="auto">
              <a:xfrm>
                <a:off x="5556981" y="1847541"/>
                <a:ext cx="405880" cy="369332"/>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𝜷</m:t>
                      </m:r>
                    </m:oMath>
                  </m:oMathPara>
                </a14:m>
                <a:endParaRPr lang="he-IL" dirty="0">
                  <a:latin typeface="Calibri" pitchFamily="34" charset="0"/>
                </a:endParaRPr>
              </a:p>
            </p:txBody>
          </p:sp>
        </mc:Choice>
        <mc:Fallback xmlns="">
          <p:sp>
            <p:nvSpPr>
              <p:cNvPr id="85" name="מלבן 463">
                <a:extLst>
                  <a:ext uri="{FF2B5EF4-FFF2-40B4-BE49-F238E27FC236}">
                    <a16:creationId xmlns:a16="http://schemas.microsoft.com/office/drawing/2014/main" id="{8FE76A30-3BA0-1E40-A26C-321278EC787D}"/>
                  </a:ext>
                </a:extLst>
              </p:cNvPr>
              <p:cNvSpPr>
                <a:spLocks noRot="1" noChangeAspect="1" noMove="1" noResize="1" noEditPoints="1" noAdjustHandles="1" noChangeArrowheads="1" noChangeShapeType="1" noTextEdit="1"/>
              </p:cNvSpPr>
              <p:nvPr/>
            </p:nvSpPr>
            <p:spPr bwMode="auto">
              <a:xfrm>
                <a:off x="5556981" y="1847541"/>
                <a:ext cx="405880" cy="369332"/>
              </a:xfrm>
              <a:prstGeom prst="rect">
                <a:avLst/>
              </a:prstGeom>
              <a:blipFill>
                <a:blip r:embed="rId3"/>
                <a:stretch>
                  <a:fillRect t="-6667" r="-18182" b="-26667"/>
                </a:stretch>
              </a:blipFill>
              <a:ln w="9525">
                <a:noFill/>
                <a:miter lim="800000"/>
                <a:headEnd/>
                <a:tailEnd/>
              </a:ln>
            </p:spPr>
            <p:txBody>
              <a:bodyPr/>
              <a:lstStyle/>
              <a:p>
                <a:r>
                  <a:rPr lang="en-CN">
                    <a:noFill/>
                  </a:rPr>
                  <a:t> </a:t>
                </a:r>
              </a:p>
            </p:txBody>
          </p:sp>
        </mc:Fallback>
      </mc:AlternateContent>
      <p:grpSp>
        <p:nvGrpSpPr>
          <p:cNvPr id="86" name="קבוצה 476">
            <a:extLst>
              <a:ext uri="{FF2B5EF4-FFF2-40B4-BE49-F238E27FC236}">
                <a16:creationId xmlns:a16="http://schemas.microsoft.com/office/drawing/2014/main" id="{C023D28B-5E9D-6341-AFF1-4B81B81CCFD7}"/>
              </a:ext>
            </a:extLst>
          </p:cNvPr>
          <p:cNvGrpSpPr>
            <a:grpSpLocks/>
          </p:cNvGrpSpPr>
          <p:nvPr/>
        </p:nvGrpSpPr>
        <p:grpSpPr bwMode="auto">
          <a:xfrm>
            <a:off x="5615860" y="2190176"/>
            <a:ext cx="215892" cy="2592288"/>
            <a:chOff x="4569740" y="3999439"/>
            <a:chExt cx="218259" cy="1753623"/>
          </a:xfrm>
        </p:grpSpPr>
        <p:sp>
          <p:nvSpPr>
            <p:cNvPr id="87" name="מלבן 464">
              <a:extLst>
                <a:ext uri="{FF2B5EF4-FFF2-40B4-BE49-F238E27FC236}">
                  <a16:creationId xmlns:a16="http://schemas.microsoft.com/office/drawing/2014/main" id="{CCBAE2B8-5C2B-C74D-80CF-2A930201B86F}"/>
                </a:ext>
              </a:extLst>
            </p:cNvPr>
            <p:cNvSpPr/>
            <p:nvPr/>
          </p:nvSpPr>
          <p:spPr>
            <a:xfrm>
              <a:off x="4571345" y="3999439"/>
              <a:ext cx="216654" cy="146046"/>
            </a:xfrm>
            <a:prstGeom prst="rect">
              <a:avLst/>
            </a:prstGeom>
            <a:solidFill>
              <a:schemeClr val="accent4">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88" name="מלבן 465">
              <a:extLst>
                <a:ext uri="{FF2B5EF4-FFF2-40B4-BE49-F238E27FC236}">
                  <a16:creationId xmlns:a16="http://schemas.microsoft.com/office/drawing/2014/main" id="{36AA0699-325E-6F45-970A-8B695FEBBD6E}"/>
                </a:ext>
              </a:extLst>
            </p:cNvPr>
            <p:cNvSpPr/>
            <p:nvPr/>
          </p:nvSpPr>
          <p:spPr>
            <a:xfrm>
              <a:off x="4571345" y="4145485"/>
              <a:ext cx="216654" cy="144972"/>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89" name="מלבן 466">
              <a:extLst>
                <a:ext uri="{FF2B5EF4-FFF2-40B4-BE49-F238E27FC236}">
                  <a16:creationId xmlns:a16="http://schemas.microsoft.com/office/drawing/2014/main" id="{117243B3-AE7B-7F47-82AA-90F0E4B82129}"/>
                </a:ext>
              </a:extLst>
            </p:cNvPr>
            <p:cNvSpPr/>
            <p:nvPr/>
          </p:nvSpPr>
          <p:spPr>
            <a:xfrm>
              <a:off x="4571345" y="4291530"/>
              <a:ext cx="216654" cy="146046"/>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90" name="מלבן 467">
              <a:extLst>
                <a:ext uri="{FF2B5EF4-FFF2-40B4-BE49-F238E27FC236}">
                  <a16:creationId xmlns:a16="http://schemas.microsoft.com/office/drawing/2014/main" id="{7973D8A3-2038-114F-B53F-D30C5B33A01A}"/>
                </a:ext>
              </a:extLst>
            </p:cNvPr>
            <p:cNvSpPr/>
            <p:nvPr/>
          </p:nvSpPr>
          <p:spPr>
            <a:xfrm>
              <a:off x="4571345" y="4437576"/>
              <a:ext cx="216654" cy="144972"/>
            </a:xfrm>
            <a:prstGeom prst="rect">
              <a:avLst/>
            </a:prstGeom>
            <a:solidFill>
              <a:srgbClr val="FF33CC"/>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91" name="מלבן 468">
              <a:extLst>
                <a:ext uri="{FF2B5EF4-FFF2-40B4-BE49-F238E27FC236}">
                  <a16:creationId xmlns:a16="http://schemas.microsoft.com/office/drawing/2014/main" id="{D5C0B340-348E-C445-B7CA-442A1E9C8B90}"/>
                </a:ext>
              </a:extLst>
            </p:cNvPr>
            <p:cNvSpPr/>
            <p:nvPr/>
          </p:nvSpPr>
          <p:spPr>
            <a:xfrm>
              <a:off x="4571345" y="4582548"/>
              <a:ext cx="216654" cy="146046"/>
            </a:xfrm>
            <a:prstGeom prst="rect">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92" name="מלבן 469">
              <a:extLst>
                <a:ext uri="{FF2B5EF4-FFF2-40B4-BE49-F238E27FC236}">
                  <a16:creationId xmlns:a16="http://schemas.microsoft.com/office/drawing/2014/main" id="{4A65A6E5-E2AD-E347-BFCF-B1FEB44DA0E5}"/>
                </a:ext>
              </a:extLst>
            </p:cNvPr>
            <p:cNvSpPr/>
            <p:nvPr/>
          </p:nvSpPr>
          <p:spPr>
            <a:xfrm>
              <a:off x="4571345" y="4728594"/>
              <a:ext cx="216654" cy="146046"/>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93" name="מלבן 470">
              <a:extLst>
                <a:ext uri="{FF2B5EF4-FFF2-40B4-BE49-F238E27FC236}">
                  <a16:creationId xmlns:a16="http://schemas.microsoft.com/office/drawing/2014/main" id="{8DB4033E-738B-8C40-A613-B8157880D47B}"/>
                </a:ext>
              </a:extLst>
            </p:cNvPr>
            <p:cNvSpPr/>
            <p:nvPr/>
          </p:nvSpPr>
          <p:spPr>
            <a:xfrm>
              <a:off x="4569740" y="4877861"/>
              <a:ext cx="216655" cy="146046"/>
            </a:xfrm>
            <a:prstGeom prst="rect">
              <a:avLst/>
            </a:prstGeom>
            <a:solidFill>
              <a:srgbClr val="93964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94" name="מלבן 471">
              <a:extLst>
                <a:ext uri="{FF2B5EF4-FFF2-40B4-BE49-F238E27FC236}">
                  <a16:creationId xmlns:a16="http://schemas.microsoft.com/office/drawing/2014/main" id="{1E1080BB-D9EE-2542-92CD-9A6D72129187}"/>
                </a:ext>
              </a:extLst>
            </p:cNvPr>
            <p:cNvSpPr/>
            <p:nvPr/>
          </p:nvSpPr>
          <p:spPr>
            <a:xfrm>
              <a:off x="4569740" y="5022833"/>
              <a:ext cx="216655" cy="146046"/>
            </a:xfrm>
            <a:prstGeom prst="rect">
              <a:avLst/>
            </a:prstGeom>
            <a:solidFill>
              <a:srgbClr val="2FC17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95" name="מלבן 472">
              <a:extLst>
                <a:ext uri="{FF2B5EF4-FFF2-40B4-BE49-F238E27FC236}">
                  <a16:creationId xmlns:a16="http://schemas.microsoft.com/office/drawing/2014/main" id="{5299D076-5F85-634B-A380-13FE89CE304F}"/>
                </a:ext>
              </a:extLst>
            </p:cNvPr>
            <p:cNvSpPr/>
            <p:nvPr/>
          </p:nvSpPr>
          <p:spPr>
            <a:xfrm>
              <a:off x="4569740" y="5169953"/>
              <a:ext cx="216655" cy="144972"/>
            </a:xfrm>
            <a:prstGeom prst="rect">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96" name="מלבן 473">
              <a:extLst>
                <a:ext uri="{FF2B5EF4-FFF2-40B4-BE49-F238E27FC236}">
                  <a16:creationId xmlns:a16="http://schemas.microsoft.com/office/drawing/2014/main" id="{58F6BEC3-26E7-F246-A830-88649FE0C3A6}"/>
                </a:ext>
              </a:extLst>
            </p:cNvPr>
            <p:cNvSpPr/>
            <p:nvPr/>
          </p:nvSpPr>
          <p:spPr>
            <a:xfrm>
              <a:off x="4569740" y="5314925"/>
              <a:ext cx="216655" cy="146046"/>
            </a:xfrm>
            <a:prstGeom prst="rect">
              <a:avLst/>
            </a:prstGeom>
            <a:solidFill>
              <a:srgbClr val="FF33CC"/>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97" name="מלבן 474">
              <a:extLst>
                <a:ext uri="{FF2B5EF4-FFF2-40B4-BE49-F238E27FC236}">
                  <a16:creationId xmlns:a16="http://schemas.microsoft.com/office/drawing/2014/main" id="{5AC1FC22-1CB5-694A-8917-765E9DFCEC91}"/>
                </a:ext>
              </a:extLst>
            </p:cNvPr>
            <p:cNvSpPr/>
            <p:nvPr/>
          </p:nvSpPr>
          <p:spPr>
            <a:xfrm>
              <a:off x="4569740" y="5460971"/>
              <a:ext cx="216655" cy="146046"/>
            </a:xfrm>
            <a:prstGeom prst="rect">
              <a:avLst/>
            </a:prstGeom>
            <a:solidFill>
              <a:srgbClr val="FF5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98" name="מלבן 475">
              <a:extLst>
                <a:ext uri="{FF2B5EF4-FFF2-40B4-BE49-F238E27FC236}">
                  <a16:creationId xmlns:a16="http://schemas.microsoft.com/office/drawing/2014/main" id="{CC862DBF-F6BE-414A-8B78-4D4E9BCE400D}"/>
                </a:ext>
              </a:extLst>
            </p:cNvPr>
            <p:cNvSpPr/>
            <p:nvPr/>
          </p:nvSpPr>
          <p:spPr>
            <a:xfrm>
              <a:off x="4569740" y="5607016"/>
              <a:ext cx="216655" cy="146046"/>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grpSp>
      <p:sp>
        <p:nvSpPr>
          <p:cNvPr id="99" name="כפל 477">
            <a:extLst>
              <a:ext uri="{FF2B5EF4-FFF2-40B4-BE49-F238E27FC236}">
                <a16:creationId xmlns:a16="http://schemas.microsoft.com/office/drawing/2014/main" id="{EDE42181-3551-494F-88BD-C0F1DAE7B253}"/>
              </a:ext>
            </a:extLst>
          </p:cNvPr>
          <p:cNvSpPr/>
          <p:nvPr/>
        </p:nvSpPr>
        <p:spPr>
          <a:xfrm>
            <a:off x="5133320" y="3031326"/>
            <a:ext cx="352758" cy="616358"/>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500"/>
          </a:p>
        </p:txBody>
      </p:sp>
      <mc:AlternateContent xmlns:mc="http://schemas.openxmlformats.org/markup-compatibility/2006" xmlns:a14="http://schemas.microsoft.com/office/drawing/2010/main">
        <mc:Choice Requires="a14">
          <p:sp>
            <p:nvSpPr>
              <p:cNvPr id="100" name="מלבן 647">
                <a:extLst>
                  <a:ext uri="{FF2B5EF4-FFF2-40B4-BE49-F238E27FC236}">
                    <a16:creationId xmlns:a16="http://schemas.microsoft.com/office/drawing/2014/main" id="{802D245E-E879-6341-A8F3-E57D5EBECF92}"/>
                  </a:ext>
                </a:extLst>
              </p:cNvPr>
              <p:cNvSpPr>
                <a:spLocks noChangeArrowheads="1"/>
              </p:cNvSpPr>
              <p:nvPr/>
            </p:nvSpPr>
            <p:spPr bwMode="auto">
              <a:xfrm>
                <a:off x="3538848" y="2388164"/>
                <a:ext cx="409086" cy="369332"/>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𝑿</m:t>
                      </m:r>
                    </m:oMath>
                  </m:oMathPara>
                </a14:m>
                <a:endParaRPr lang="he-IL" b="1" dirty="0">
                  <a:latin typeface="Calibri" pitchFamily="34" charset="0"/>
                </a:endParaRPr>
              </a:p>
            </p:txBody>
          </p:sp>
        </mc:Choice>
        <mc:Fallback xmlns="">
          <p:sp>
            <p:nvSpPr>
              <p:cNvPr id="100" name="מלבן 647">
                <a:extLst>
                  <a:ext uri="{FF2B5EF4-FFF2-40B4-BE49-F238E27FC236}">
                    <a16:creationId xmlns:a16="http://schemas.microsoft.com/office/drawing/2014/main" id="{802D245E-E879-6341-A8F3-E57D5EBECF92}"/>
                  </a:ext>
                </a:extLst>
              </p:cNvPr>
              <p:cNvSpPr>
                <a:spLocks noRot="1" noChangeAspect="1" noMove="1" noResize="1" noEditPoints="1" noAdjustHandles="1" noChangeArrowheads="1" noChangeShapeType="1" noTextEdit="1"/>
              </p:cNvSpPr>
              <p:nvPr/>
            </p:nvSpPr>
            <p:spPr bwMode="auto">
              <a:xfrm>
                <a:off x="3538848" y="2388164"/>
                <a:ext cx="409086" cy="369332"/>
              </a:xfrm>
              <a:prstGeom prst="rect">
                <a:avLst/>
              </a:prstGeom>
              <a:blipFill>
                <a:blip r:embed="rId4"/>
                <a:stretch>
                  <a:fillRect t="-10345" r="-17647" b="-31034"/>
                </a:stretch>
              </a:blipFill>
              <a:ln w="9525">
                <a:noFill/>
                <a:miter lim="800000"/>
                <a:headEnd/>
                <a:tailEnd/>
              </a:ln>
            </p:spPr>
            <p:txBody>
              <a:bodyPr/>
              <a:lstStyle/>
              <a:p>
                <a:r>
                  <a:rPr lang="en-CN">
                    <a:noFill/>
                  </a:rPr>
                  <a:t> </a:t>
                </a:r>
              </a:p>
            </p:txBody>
          </p:sp>
        </mc:Fallback>
      </mc:AlternateContent>
      <p:sp>
        <p:nvSpPr>
          <p:cNvPr id="101" name="מלבן 650">
            <a:extLst>
              <a:ext uri="{FF2B5EF4-FFF2-40B4-BE49-F238E27FC236}">
                <a16:creationId xmlns:a16="http://schemas.microsoft.com/office/drawing/2014/main" id="{686161E3-3357-7F41-ABC7-25B69ABD3B3B}"/>
              </a:ext>
            </a:extLst>
          </p:cNvPr>
          <p:cNvSpPr>
            <a:spLocks noChangeArrowheads="1"/>
          </p:cNvSpPr>
          <p:nvPr/>
        </p:nvSpPr>
        <p:spPr bwMode="auto">
          <a:xfrm>
            <a:off x="1711364" y="3068322"/>
            <a:ext cx="442750" cy="715581"/>
          </a:xfrm>
          <a:prstGeom prst="rect">
            <a:avLst/>
          </a:prstGeom>
          <a:noFill/>
          <a:ln w="9525">
            <a:noFill/>
            <a:miter lim="800000"/>
            <a:headEnd/>
            <a:tailEnd/>
          </a:ln>
        </p:spPr>
        <p:txBody>
          <a:bodyPr wrap="none">
            <a:spAutoFit/>
          </a:bodyPr>
          <a:lstStyle/>
          <a:p>
            <a:pPr algn="r" rtl="1"/>
            <a:r>
              <a:rPr lang="en-US" sz="4050" dirty="0">
                <a:latin typeface="Calibri" pitchFamily="34" charset="0"/>
              </a:rPr>
              <a:t>=</a:t>
            </a:r>
            <a:endParaRPr lang="he-IL" sz="4050" dirty="0">
              <a:latin typeface="Calibri" pitchFamily="34" charset="0"/>
            </a:endParaRPr>
          </a:p>
        </p:txBody>
      </p:sp>
      <p:sp>
        <p:nvSpPr>
          <p:cNvPr id="102" name="Rectangle 101">
            <a:extLst>
              <a:ext uri="{FF2B5EF4-FFF2-40B4-BE49-F238E27FC236}">
                <a16:creationId xmlns:a16="http://schemas.microsoft.com/office/drawing/2014/main" id="{FAFC9AFF-8A00-744C-A784-DE9D15416E26}"/>
              </a:ext>
            </a:extLst>
          </p:cNvPr>
          <p:cNvSpPr/>
          <p:nvPr/>
        </p:nvSpPr>
        <p:spPr>
          <a:xfrm>
            <a:off x="6064664" y="2699787"/>
            <a:ext cx="644793" cy="2308324"/>
          </a:xfrm>
          <a:prstGeom prst="rect">
            <a:avLst/>
          </a:prstGeom>
        </p:spPr>
        <p:txBody>
          <a:bodyPr wrap="none">
            <a:spAutoFit/>
          </a:bodyPr>
          <a:lstStyle/>
          <a:p>
            <a:pPr algn="r" rtl="1"/>
            <a:r>
              <a:rPr lang="en-US" sz="7200" dirty="0">
                <a:latin typeface="Calibri" pitchFamily="34" charset="0"/>
              </a:rPr>
              <a:t>+</a:t>
            </a:r>
          </a:p>
          <a:p>
            <a:pPr algn="r" rtl="1"/>
            <a:endParaRPr lang="he-IL" sz="7200" dirty="0">
              <a:latin typeface="Calibri" pitchFamily="34" charset="0"/>
            </a:endParaRPr>
          </a:p>
        </p:txBody>
      </p:sp>
      <mc:AlternateContent xmlns:mc="http://schemas.openxmlformats.org/markup-compatibility/2006" xmlns:a14="http://schemas.microsoft.com/office/drawing/2010/main">
        <mc:Choice Requires="a14">
          <p:sp>
            <p:nvSpPr>
              <p:cNvPr id="103" name="מלבן 188">
                <a:extLst>
                  <a:ext uri="{FF2B5EF4-FFF2-40B4-BE49-F238E27FC236}">
                    <a16:creationId xmlns:a16="http://schemas.microsoft.com/office/drawing/2014/main" id="{03116023-40FF-5142-990A-0CD4C2AA2551}"/>
                  </a:ext>
                </a:extLst>
              </p:cNvPr>
              <p:cNvSpPr>
                <a:spLocks noChangeArrowheads="1"/>
              </p:cNvSpPr>
              <p:nvPr/>
            </p:nvSpPr>
            <p:spPr bwMode="auto">
              <a:xfrm>
                <a:off x="6915517" y="2388164"/>
                <a:ext cx="364202" cy="369332"/>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𝝐</m:t>
                      </m:r>
                    </m:oMath>
                  </m:oMathPara>
                </a14:m>
                <a:endParaRPr lang="he-IL" b="1" dirty="0">
                  <a:latin typeface="Calibri" pitchFamily="34" charset="0"/>
                </a:endParaRPr>
              </a:p>
            </p:txBody>
          </p:sp>
        </mc:Choice>
        <mc:Fallback xmlns="">
          <p:sp>
            <p:nvSpPr>
              <p:cNvPr id="103" name="מלבן 188">
                <a:extLst>
                  <a:ext uri="{FF2B5EF4-FFF2-40B4-BE49-F238E27FC236}">
                    <a16:creationId xmlns:a16="http://schemas.microsoft.com/office/drawing/2014/main" id="{03116023-40FF-5142-990A-0CD4C2AA2551}"/>
                  </a:ext>
                </a:extLst>
              </p:cNvPr>
              <p:cNvSpPr>
                <a:spLocks noRot="1" noChangeAspect="1" noMove="1" noResize="1" noEditPoints="1" noAdjustHandles="1" noChangeArrowheads="1" noChangeShapeType="1" noTextEdit="1"/>
              </p:cNvSpPr>
              <p:nvPr/>
            </p:nvSpPr>
            <p:spPr bwMode="auto">
              <a:xfrm>
                <a:off x="6915517" y="2388164"/>
                <a:ext cx="364202" cy="369332"/>
              </a:xfrm>
              <a:prstGeom prst="rect">
                <a:avLst/>
              </a:prstGeom>
              <a:blipFill>
                <a:blip r:embed="rId5"/>
                <a:stretch>
                  <a:fillRect t="-10345" r="-20000" b="-31034"/>
                </a:stretch>
              </a:blipFill>
              <a:ln w="9525">
                <a:noFill/>
                <a:miter lim="800000"/>
                <a:headEnd/>
                <a:tailEnd/>
              </a:ln>
            </p:spPr>
            <p:txBody>
              <a:bodyPr/>
              <a:lstStyle/>
              <a:p>
                <a:r>
                  <a:rPr lang="en-CN">
                    <a:noFill/>
                  </a:rPr>
                  <a:t> </a:t>
                </a:r>
              </a:p>
            </p:txBody>
          </p:sp>
        </mc:Fallback>
      </mc:AlternateContent>
      <p:grpSp>
        <p:nvGrpSpPr>
          <p:cNvPr id="104" name="קבוצה 116">
            <a:extLst>
              <a:ext uri="{FF2B5EF4-FFF2-40B4-BE49-F238E27FC236}">
                <a16:creationId xmlns:a16="http://schemas.microsoft.com/office/drawing/2014/main" id="{4A103FB7-77AF-C948-B8C7-AA5805251714}"/>
              </a:ext>
            </a:extLst>
          </p:cNvPr>
          <p:cNvGrpSpPr>
            <a:grpSpLocks/>
          </p:cNvGrpSpPr>
          <p:nvPr/>
        </p:nvGrpSpPr>
        <p:grpSpPr bwMode="auto">
          <a:xfrm>
            <a:off x="6971809" y="2742700"/>
            <a:ext cx="227923" cy="1367537"/>
            <a:chOff x="1043608" y="1700808"/>
            <a:chExt cx="216024" cy="1296144"/>
          </a:xfrm>
        </p:grpSpPr>
        <p:sp>
          <p:nvSpPr>
            <p:cNvPr id="105" name="מלבן 190">
              <a:extLst>
                <a:ext uri="{FF2B5EF4-FFF2-40B4-BE49-F238E27FC236}">
                  <a16:creationId xmlns:a16="http://schemas.microsoft.com/office/drawing/2014/main" id="{98A064DC-63E6-574C-B6B3-F5EB0684B459}"/>
                </a:ext>
              </a:extLst>
            </p:cNvPr>
            <p:cNvSpPr/>
            <p:nvPr/>
          </p:nvSpPr>
          <p:spPr>
            <a:xfrm>
              <a:off x="1043608" y="1700808"/>
              <a:ext cx="216024" cy="216024"/>
            </a:xfrm>
            <a:prstGeom prst="rect">
              <a:avLst/>
            </a:prstGeom>
            <a:solidFill>
              <a:srgbClr val="C0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06" name="מלבן 191">
              <a:extLst>
                <a:ext uri="{FF2B5EF4-FFF2-40B4-BE49-F238E27FC236}">
                  <a16:creationId xmlns:a16="http://schemas.microsoft.com/office/drawing/2014/main" id="{E5AD97D3-B679-F345-AA09-A1467AE50123}"/>
                </a:ext>
              </a:extLst>
            </p:cNvPr>
            <p:cNvSpPr/>
            <p:nvPr/>
          </p:nvSpPr>
          <p:spPr>
            <a:xfrm>
              <a:off x="1043608" y="1916832"/>
              <a:ext cx="216024" cy="216024"/>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07" name="מלבן 192">
              <a:extLst>
                <a:ext uri="{FF2B5EF4-FFF2-40B4-BE49-F238E27FC236}">
                  <a16:creationId xmlns:a16="http://schemas.microsoft.com/office/drawing/2014/main" id="{E540F929-41AD-A044-92F4-8E645337A39A}"/>
                </a:ext>
              </a:extLst>
            </p:cNvPr>
            <p:cNvSpPr/>
            <p:nvPr/>
          </p:nvSpPr>
          <p:spPr>
            <a:xfrm>
              <a:off x="1043608" y="2132856"/>
              <a:ext cx="216024" cy="216024"/>
            </a:xfrm>
            <a:prstGeom prst="rect">
              <a:avLst/>
            </a:prstGeom>
            <a:solidFill>
              <a:srgbClr val="0070C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08" name="מלבן 193">
              <a:extLst>
                <a:ext uri="{FF2B5EF4-FFF2-40B4-BE49-F238E27FC236}">
                  <a16:creationId xmlns:a16="http://schemas.microsoft.com/office/drawing/2014/main" id="{6219A5E1-AED1-D54C-A377-6F3122EF19C0}"/>
                </a:ext>
              </a:extLst>
            </p:cNvPr>
            <p:cNvSpPr/>
            <p:nvPr/>
          </p:nvSpPr>
          <p:spPr>
            <a:xfrm>
              <a:off x="1043608" y="2348880"/>
              <a:ext cx="216024" cy="216024"/>
            </a:xfrm>
            <a:prstGeom prst="rect">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09" name="מלבן 194">
              <a:extLst>
                <a:ext uri="{FF2B5EF4-FFF2-40B4-BE49-F238E27FC236}">
                  <a16:creationId xmlns:a16="http://schemas.microsoft.com/office/drawing/2014/main" id="{8B4E7F29-E9D2-2745-B00A-8F1B4A00A9B3}"/>
                </a:ext>
              </a:extLst>
            </p:cNvPr>
            <p:cNvSpPr/>
            <p:nvPr/>
          </p:nvSpPr>
          <p:spPr>
            <a:xfrm>
              <a:off x="1043608" y="2564904"/>
              <a:ext cx="216024" cy="216024"/>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sp>
          <p:nvSpPr>
            <p:cNvPr id="110" name="מלבן 195">
              <a:extLst>
                <a:ext uri="{FF2B5EF4-FFF2-40B4-BE49-F238E27FC236}">
                  <a16:creationId xmlns:a16="http://schemas.microsoft.com/office/drawing/2014/main" id="{D8F32422-A6AA-3343-AFF5-665D55DB5396}"/>
                </a:ext>
              </a:extLst>
            </p:cNvPr>
            <p:cNvSpPr/>
            <p:nvPr/>
          </p:nvSpPr>
          <p:spPr>
            <a:xfrm>
              <a:off x="1043608" y="2780928"/>
              <a:ext cx="216024" cy="216024"/>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defRPr/>
              </a:pPr>
              <a:endParaRPr lang="he-IL" sz="1013"/>
            </a:p>
          </p:txBody>
        </p:sp>
      </p:grpSp>
      <p:sp>
        <p:nvSpPr>
          <p:cNvPr id="111" name="Rectangle 110">
            <a:extLst>
              <a:ext uri="{FF2B5EF4-FFF2-40B4-BE49-F238E27FC236}">
                <a16:creationId xmlns:a16="http://schemas.microsoft.com/office/drawing/2014/main" id="{E1CA6B3A-A8E6-5040-AD7B-144BD055F18A}"/>
              </a:ext>
            </a:extLst>
          </p:cNvPr>
          <p:cNvSpPr/>
          <p:nvPr/>
        </p:nvSpPr>
        <p:spPr>
          <a:xfrm>
            <a:off x="6426705" y="4139357"/>
            <a:ext cx="1338829" cy="553998"/>
          </a:xfrm>
          <a:prstGeom prst="rect">
            <a:avLst/>
          </a:prstGeom>
        </p:spPr>
        <p:txBody>
          <a:bodyPr wrap="none">
            <a:spAutoFit/>
          </a:bodyPr>
          <a:lstStyle/>
          <a:p>
            <a:pPr algn="ctr"/>
            <a:r>
              <a:rPr lang="en-US" sz="1500" b="1" dirty="0">
                <a:latin typeface="Helvetica" pitchFamily="2" charset="0"/>
                <a:cs typeface="Arial" charset="0"/>
              </a:rPr>
              <a:t>environment</a:t>
            </a:r>
            <a:br>
              <a:rPr lang="en-US" sz="1500" b="1" dirty="0">
                <a:latin typeface="Helvetica" pitchFamily="2" charset="0"/>
                <a:cs typeface="Arial" charset="0"/>
              </a:rPr>
            </a:br>
            <a:r>
              <a:rPr lang="en-US" sz="1500" b="1" dirty="0">
                <a:latin typeface="Helvetica" pitchFamily="2" charset="0"/>
                <a:cs typeface="Arial" charset="0"/>
              </a:rPr>
              <a:t>+noise</a:t>
            </a:r>
            <a:endParaRPr lang="en-US" sz="1500" b="1" dirty="0">
              <a:latin typeface="Helvetica" pitchFamily="2" charset="0"/>
            </a:endParaRPr>
          </a:p>
        </p:txBody>
      </p:sp>
      <p:sp>
        <p:nvSpPr>
          <p:cNvPr id="112" name="Rectangle 111">
            <a:extLst>
              <a:ext uri="{FF2B5EF4-FFF2-40B4-BE49-F238E27FC236}">
                <a16:creationId xmlns:a16="http://schemas.microsoft.com/office/drawing/2014/main" id="{E70642D7-252B-984A-AF3E-74F1063E2DA6}"/>
              </a:ext>
            </a:extLst>
          </p:cNvPr>
          <p:cNvSpPr/>
          <p:nvPr/>
        </p:nvSpPr>
        <p:spPr>
          <a:xfrm>
            <a:off x="3398847" y="4266489"/>
            <a:ext cx="688009" cy="323165"/>
          </a:xfrm>
          <a:prstGeom prst="rect">
            <a:avLst/>
          </a:prstGeom>
        </p:spPr>
        <p:txBody>
          <a:bodyPr wrap="none">
            <a:spAutoFit/>
          </a:bodyPr>
          <a:lstStyle/>
          <a:p>
            <a:r>
              <a:rPr lang="en-US" sz="1500" b="1" dirty="0">
                <a:latin typeface="Helvetica" pitchFamily="2" charset="0"/>
                <a:cs typeface="Arial" charset="0"/>
              </a:rPr>
              <a:t>SNPs</a:t>
            </a:r>
            <a:endParaRPr lang="en-US" sz="1500" b="1" dirty="0">
              <a:latin typeface="Helvetica" pitchFamily="2" charset="0"/>
            </a:endParaRPr>
          </a:p>
        </p:txBody>
      </p:sp>
      <p:sp>
        <p:nvSpPr>
          <p:cNvPr id="113" name="Rectangle 112">
            <a:extLst>
              <a:ext uri="{FF2B5EF4-FFF2-40B4-BE49-F238E27FC236}">
                <a16:creationId xmlns:a16="http://schemas.microsoft.com/office/drawing/2014/main" id="{C542431D-FE2B-CF44-964D-FEEC6D686FBF}"/>
              </a:ext>
            </a:extLst>
          </p:cNvPr>
          <p:cNvSpPr/>
          <p:nvPr/>
        </p:nvSpPr>
        <p:spPr>
          <a:xfrm>
            <a:off x="1352900" y="4266489"/>
            <a:ext cx="548548" cy="323165"/>
          </a:xfrm>
          <a:prstGeom prst="rect">
            <a:avLst/>
          </a:prstGeom>
        </p:spPr>
        <p:txBody>
          <a:bodyPr wrap="none">
            <a:spAutoFit/>
          </a:bodyPr>
          <a:lstStyle/>
          <a:p>
            <a:r>
              <a:rPr lang="en-US" sz="1500" b="1" dirty="0">
                <a:latin typeface="Helvetica" pitchFamily="2" charset="0"/>
                <a:cs typeface="Arial" charset="0"/>
              </a:rPr>
              <a:t>trait</a:t>
            </a:r>
            <a:endParaRPr lang="en-US" sz="1350" b="1" dirty="0">
              <a:latin typeface="Helvetica" pitchFamily="2" charset="0"/>
            </a:endParaRPr>
          </a:p>
        </p:txBody>
      </p:sp>
      <p:sp>
        <p:nvSpPr>
          <p:cNvPr id="114" name="Rectangle 113">
            <a:extLst>
              <a:ext uri="{FF2B5EF4-FFF2-40B4-BE49-F238E27FC236}">
                <a16:creationId xmlns:a16="http://schemas.microsoft.com/office/drawing/2014/main" id="{1DFA68F3-97FE-404F-A585-1925851B6C68}"/>
              </a:ext>
            </a:extLst>
          </p:cNvPr>
          <p:cNvSpPr/>
          <p:nvPr/>
        </p:nvSpPr>
        <p:spPr>
          <a:xfrm>
            <a:off x="5323757" y="4810277"/>
            <a:ext cx="806632" cy="553998"/>
          </a:xfrm>
          <a:prstGeom prst="rect">
            <a:avLst/>
          </a:prstGeom>
        </p:spPr>
        <p:txBody>
          <a:bodyPr wrap="none">
            <a:spAutoFit/>
          </a:bodyPr>
          <a:lstStyle/>
          <a:p>
            <a:pPr algn="ctr"/>
            <a:r>
              <a:rPr lang="en-US" sz="1500" b="1" dirty="0">
                <a:latin typeface="Helvetica" pitchFamily="2" charset="0"/>
                <a:cs typeface="Arial" charset="0"/>
              </a:rPr>
              <a:t>SNP</a:t>
            </a:r>
            <a:br>
              <a:rPr lang="en-US" sz="1500" b="1" dirty="0">
                <a:latin typeface="Helvetica" pitchFamily="2" charset="0"/>
                <a:cs typeface="Arial" charset="0"/>
              </a:rPr>
            </a:br>
            <a:r>
              <a:rPr lang="en-US" sz="1500" b="1" dirty="0">
                <a:latin typeface="Helvetica" pitchFamily="2" charset="0"/>
                <a:cs typeface="Arial" charset="0"/>
              </a:rPr>
              <a:t>effects</a:t>
            </a:r>
            <a:endParaRPr lang="en-US" sz="1500" b="1" dirty="0">
              <a:latin typeface="Helvetica" pitchFamily="2" charset="0"/>
            </a:endParaRPr>
          </a:p>
        </p:txBody>
      </p:sp>
    </p:spTree>
    <p:extLst>
      <p:ext uri="{BB962C8B-B14F-4D97-AF65-F5344CB8AC3E}">
        <p14:creationId xmlns:p14="http://schemas.microsoft.com/office/powerpoint/2010/main" val="2185970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F6CCB8-BD81-8A4E-B237-2FF17455BBA2}"/>
              </a:ext>
            </a:extLst>
          </p:cNvPr>
          <p:cNvPicPr>
            <a:picLocks noChangeAspect="1"/>
          </p:cNvPicPr>
          <p:nvPr/>
        </p:nvPicPr>
        <p:blipFill rotWithShape="1">
          <a:blip r:embed="rId2"/>
          <a:srcRect l="20254" t="11194" r="19613"/>
          <a:stretch/>
        </p:blipFill>
        <p:spPr>
          <a:xfrm>
            <a:off x="251615" y="2118434"/>
            <a:ext cx="3852582" cy="3200400"/>
          </a:xfrm>
          <a:prstGeom prst="rect">
            <a:avLst/>
          </a:prstGeom>
        </p:spPr>
      </p:pic>
      <p:pic>
        <p:nvPicPr>
          <p:cNvPr id="5" name="Picture 2" descr="Associating One SNP with Disease&#10;What is an “Odds Ratio”?&#10;DiseaseSNP (A/a)&#10;?&#10;A a&#10;diseased c d&#10;non-&#10;diseased&#10;x y&#10;cases&#10;cont...">
            <a:extLst>
              <a:ext uri="{FF2B5EF4-FFF2-40B4-BE49-F238E27FC236}">
                <a16:creationId xmlns:a16="http://schemas.microsoft.com/office/drawing/2014/main" id="{5FB98E93-B91F-004C-B6AA-42B5FA5E9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676" y="1997159"/>
            <a:ext cx="4603721" cy="3456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ssociating One SNP with Disease&#10;Calculating the Odds Ratio&#10;DiseaseSNP (A/a)&#10;?&#10;A a&#10;diseased c d&#10;non-&#10;diseased&#10;x y&#10;cases&#10;co...">
            <a:extLst>
              <a:ext uri="{FF2B5EF4-FFF2-40B4-BE49-F238E27FC236}">
                <a16:creationId xmlns:a16="http://schemas.microsoft.com/office/drawing/2014/main" id="{D560FD57-A1DA-504F-8AF3-128B440511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486" t="47059" r="5268" b="33008"/>
          <a:stretch/>
        </p:blipFill>
        <p:spPr bwMode="auto">
          <a:xfrm>
            <a:off x="6358148" y="3575086"/>
            <a:ext cx="2534775" cy="82027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64D8E515-B4EF-C49D-484E-385AB48BC62D}"/>
              </a:ext>
            </a:extLst>
          </p:cNvPr>
          <p:cNvSpPr>
            <a:spLocks noGrp="1"/>
          </p:cNvSpPr>
          <p:nvPr>
            <p:ph type="title"/>
          </p:nvPr>
        </p:nvSpPr>
        <p:spPr/>
        <p:txBody>
          <a:bodyPr>
            <a:normAutofit/>
          </a:bodyPr>
          <a:lstStyle/>
          <a:p>
            <a:r>
              <a:rPr lang="en-US" dirty="0"/>
              <a:t>Testing for GWAS Association: Odds Ratio</a:t>
            </a:r>
            <a:endParaRPr lang="en-CN" dirty="0"/>
          </a:p>
        </p:txBody>
      </p:sp>
      <p:sp>
        <p:nvSpPr>
          <p:cNvPr id="7" name="Slide Number Placeholder 1">
            <a:extLst>
              <a:ext uri="{FF2B5EF4-FFF2-40B4-BE49-F238E27FC236}">
                <a16:creationId xmlns:a16="http://schemas.microsoft.com/office/drawing/2014/main" id="{F01AE047-0C72-E11A-2D6B-40C9B8087488}"/>
              </a:ext>
            </a:extLst>
          </p:cNvPr>
          <p:cNvSpPr>
            <a:spLocks noGrp="1"/>
          </p:cNvSpPr>
          <p:nvPr>
            <p:ph type="sldNum" sz="quarter" idx="12"/>
          </p:nvPr>
        </p:nvSpPr>
        <p:spPr>
          <a:xfrm>
            <a:off x="5389418" y="6356351"/>
            <a:ext cx="3125932" cy="365125"/>
          </a:xfrm>
        </p:spPr>
        <p:txBody>
          <a:bodyPr/>
          <a:lstStyle/>
          <a:p>
            <a:r>
              <a:rPr lang="en-US" dirty="0">
                <a:solidFill>
                  <a:schemeClr val="tx1"/>
                </a:solidFill>
              </a:rPr>
              <a:t>Slide courtesy: Yucheng T. Yang</a:t>
            </a:r>
          </a:p>
        </p:txBody>
      </p:sp>
    </p:spTree>
    <p:extLst>
      <p:ext uri="{BB962C8B-B14F-4D97-AF65-F5344CB8AC3E}">
        <p14:creationId xmlns:p14="http://schemas.microsoft.com/office/powerpoint/2010/main" val="3298038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4A7F7A5-CF12-2563-51A5-D48990FCC059}"/>
              </a:ext>
            </a:extLst>
          </p:cNvPr>
          <p:cNvSpPr>
            <a:spLocks noGrp="1"/>
          </p:cNvSpPr>
          <p:nvPr>
            <p:ph type="title"/>
          </p:nvPr>
        </p:nvSpPr>
        <p:spPr/>
        <p:txBody>
          <a:bodyPr>
            <a:normAutofit fontScale="90000"/>
          </a:bodyPr>
          <a:lstStyle/>
          <a:p>
            <a:r>
              <a:rPr lang="en-US" dirty="0"/>
              <a:t>Testing for GWAS Association: Chi-squared Statistic</a:t>
            </a:r>
            <a:endParaRPr lang="en-CN" dirty="0"/>
          </a:p>
        </p:txBody>
      </p:sp>
      <p:graphicFrame>
        <p:nvGraphicFramePr>
          <p:cNvPr id="4" name="Table 4">
            <a:extLst>
              <a:ext uri="{FF2B5EF4-FFF2-40B4-BE49-F238E27FC236}">
                <a16:creationId xmlns:a16="http://schemas.microsoft.com/office/drawing/2014/main" id="{3A9301C7-3B02-D449-8EDB-731A91E76DEA}"/>
              </a:ext>
            </a:extLst>
          </p:cNvPr>
          <p:cNvGraphicFramePr>
            <a:graphicFrameLocks noGrp="1"/>
          </p:cNvGraphicFramePr>
          <p:nvPr/>
        </p:nvGraphicFramePr>
        <p:xfrm>
          <a:off x="481852" y="2082799"/>
          <a:ext cx="4022912" cy="1127760"/>
        </p:xfrm>
        <a:graphic>
          <a:graphicData uri="http://schemas.openxmlformats.org/drawingml/2006/table">
            <a:tbl>
              <a:tblPr firstRow="1" bandRow="1">
                <a:tableStyleId>{93296810-A885-4BE3-A3E7-6D5BEEA58F35}</a:tableStyleId>
              </a:tblPr>
              <a:tblGrid>
                <a:gridCol w="1005728">
                  <a:extLst>
                    <a:ext uri="{9D8B030D-6E8A-4147-A177-3AD203B41FA5}">
                      <a16:colId xmlns:a16="http://schemas.microsoft.com/office/drawing/2014/main" val="1959760881"/>
                    </a:ext>
                  </a:extLst>
                </a:gridCol>
                <a:gridCol w="1005728">
                  <a:extLst>
                    <a:ext uri="{9D8B030D-6E8A-4147-A177-3AD203B41FA5}">
                      <a16:colId xmlns:a16="http://schemas.microsoft.com/office/drawing/2014/main" val="2232530529"/>
                    </a:ext>
                  </a:extLst>
                </a:gridCol>
                <a:gridCol w="1005728">
                  <a:extLst>
                    <a:ext uri="{9D8B030D-6E8A-4147-A177-3AD203B41FA5}">
                      <a16:colId xmlns:a16="http://schemas.microsoft.com/office/drawing/2014/main" val="753338866"/>
                    </a:ext>
                  </a:extLst>
                </a:gridCol>
                <a:gridCol w="1005728">
                  <a:extLst>
                    <a:ext uri="{9D8B030D-6E8A-4147-A177-3AD203B41FA5}">
                      <a16:colId xmlns:a16="http://schemas.microsoft.com/office/drawing/2014/main" val="2906569951"/>
                    </a:ext>
                  </a:extLst>
                </a:gridCol>
              </a:tblGrid>
              <a:tr h="278130">
                <a:tc>
                  <a:txBody>
                    <a:bodyPr/>
                    <a:lstStyle/>
                    <a:p>
                      <a:pPr algn="ctr"/>
                      <a:r>
                        <a:rPr lang="en-CN" sz="1400" dirty="0">
                          <a:latin typeface="Helvetica" pitchFamily="2" charset="0"/>
                        </a:rPr>
                        <a:t>rs</a:t>
                      </a:r>
                      <a:r>
                        <a:rPr lang="en-US" altLang="zh-CN" sz="1400" dirty="0">
                          <a:latin typeface="Helvetica" pitchFamily="2" charset="0"/>
                        </a:rPr>
                        <a:t>6767450</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Case</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Control</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Total</a:t>
                      </a:r>
                      <a:endParaRPr lang="en-CN" sz="1400" dirty="0">
                        <a:latin typeface="Helvetica" pitchFamily="2" charset="0"/>
                      </a:endParaRPr>
                    </a:p>
                  </a:txBody>
                  <a:tcPr marL="68580" marR="68580" marT="34290" marB="34290"/>
                </a:tc>
                <a:extLst>
                  <a:ext uri="{0D108BD9-81ED-4DB2-BD59-A6C34878D82A}">
                    <a16:rowId xmlns:a16="http://schemas.microsoft.com/office/drawing/2014/main" val="1405337657"/>
                  </a:ext>
                </a:extLst>
              </a:tr>
              <a:tr h="278130">
                <a:tc>
                  <a:txBody>
                    <a:bodyPr/>
                    <a:lstStyle/>
                    <a:p>
                      <a:pPr algn="ctr"/>
                      <a:r>
                        <a:rPr lang="en-US" altLang="zh-CN" sz="1400" dirty="0">
                          <a:latin typeface="Helvetica" pitchFamily="2" charset="0"/>
                        </a:rPr>
                        <a:t>T</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158</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392</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550</a:t>
                      </a:r>
                      <a:endParaRPr lang="en-CN" sz="1400" dirty="0">
                        <a:latin typeface="Helvetica" pitchFamily="2" charset="0"/>
                      </a:endParaRPr>
                    </a:p>
                  </a:txBody>
                  <a:tcPr marL="68580" marR="68580" marT="34290" marB="34290"/>
                </a:tc>
                <a:extLst>
                  <a:ext uri="{0D108BD9-81ED-4DB2-BD59-A6C34878D82A}">
                    <a16:rowId xmlns:a16="http://schemas.microsoft.com/office/drawing/2014/main" val="2922085016"/>
                  </a:ext>
                </a:extLst>
              </a:tr>
              <a:tr h="278130">
                <a:tc>
                  <a:txBody>
                    <a:bodyPr/>
                    <a:lstStyle/>
                    <a:p>
                      <a:pPr algn="ctr"/>
                      <a:r>
                        <a:rPr lang="en-US" altLang="zh-CN" sz="1400" dirty="0">
                          <a:latin typeface="Helvetica" pitchFamily="2" charset="0"/>
                        </a:rPr>
                        <a:t>C</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20</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86</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106</a:t>
                      </a:r>
                      <a:endParaRPr lang="en-CN" sz="1400" dirty="0">
                        <a:latin typeface="Helvetica" pitchFamily="2" charset="0"/>
                      </a:endParaRPr>
                    </a:p>
                  </a:txBody>
                  <a:tcPr marL="68580" marR="68580" marT="34290" marB="34290"/>
                </a:tc>
                <a:extLst>
                  <a:ext uri="{0D108BD9-81ED-4DB2-BD59-A6C34878D82A}">
                    <a16:rowId xmlns:a16="http://schemas.microsoft.com/office/drawing/2014/main" val="1011857021"/>
                  </a:ext>
                </a:extLst>
              </a:tr>
              <a:tr h="278130">
                <a:tc>
                  <a:txBody>
                    <a:bodyPr/>
                    <a:lstStyle/>
                    <a:p>
                      <a:pPr algn="ctr"/>
                      <a:r>
                        <a:rPr lang="en-US" altLang="zh-CN" sz="1400" dirty="0">
                          <a:latin typeface="Helvetica" pitchFamily="2" charset="0"/>
                        </a:rPr>
                        <a:t>Total</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178</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478</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656</a:t>
                      </a:r>
                      <a:endParaRPr lang="en-CN" sz="1400" dirty="0">
                        <a:latin typeface="Helvetica" pitchFamily="2" charset="0"/>
                      </a:endParaRPr>
                    </a:p>
                  </a:txBody>
                  <a:tcPr marL="68580" marR="68580" marT="34290" marB="34290"/>
                </a:tc>
                <a:extLst>
                  <a:ext uri="{0D108BD9-81ED-4DB2-BD59-A6C34878D82A}">
                    <a16:rowId xmlns:a16="http://schemas.microsoft.com/office/drawing/2014/main" val="2748908183"/>
                  </a:ext>
                </a:extLst>
              </a:tr>
            </a:tbl>
          </a:graphicData>
        </a:graphic>
      </p:graphicFrame>
      <p:sp>
        <p:nvSpPr>
          <p:cNvPr id="5" name="TextBox 4">
            <a:extLst>
              <a:ext uri="{FF2B5EF4-FFF2-40B4-BE49-F238E27FC236}">
                <a16:creationId xmlns:a16="http://schemas.microsoft.com/office/drawing/2014/main" id="{AC6698D2-EF1E-4548-8EA9-70A6F9A0DB01}"/>
              </a:ext>
            </a:extLst>
          </p:cNvPr>
          <p:cNvSpPr txBox="1"/>
          <p:nvPr/>
        </p:nvSpPr>
        <p:spPr>
          <a:xfrm>
            <a:off x="461683" y="1751481"/>
            <a:ext cx="1270748" cy="323165"/>
          </a:xfrm>
          <a:prstGeom prst="rect">
            <a:avLst/>
          </a:prstGeom>
          <a:noFill/>
        </p:spPr>
        <p:txBody>
          <a:bodyPr wrap="square" rtlCol="0">
            <a:spAutoFit/>
          </a:bodyPr>
          <a:lstStyle/>
          <a:p>
            <a:r>
              <a:rPr lang="en-US" altLang="zh-CN" sz="1500" dirty="0">
                <a:latin typeface="Helvetica" pitchFamily="2" charset="0"/>
              </a:rPr>
              <a:t>Observed</a:t>
            </a:r>
            <a:endParaRPr lang="en-CN" sz="1500" dirty="0">
              <a:latin typeface="Helvetica" pitchFamily="2" charset="0"/>
            </a:endParaRPr>
          </a:p>
        </p:txBody>
      </p:sp>
      <p:sp>
        <p:nvSpPr>
          <p:cNvPr id="6" name="TextBox 5">
            <a:extLst>
              <a:ext uri="{FF2B5EF4-FFF2-40B4-BE49-F238E27FC236}">
                <a16:creationId xmlns:a16="http://schemas.microsoft.com/office/drawing/2014/main" id="{D0807071-5B68-C948-BAF3-30DCA13A743D}"/>
              </a:ext>
            </a:extLst>
          </p:cNvPr>
          <p:cNvSpPr txBox="1"/>
          <p:nvPr/>
        </p:nvSpPr>
        <p:spPr>
          <a:xfrm>
            <a:off x="461683" y="3969673"/>
            <a:ext cx="1270748" cy="323165"/>
          </a:xfrm>
          <a:prstGeom prst="rect">
            <a:avLst/>
          </a:prstGeom>
          <a:noFill/>
        </p:spPr>
        <p:txBody>
          <a:bodyPr wrap="square" rtlCol="0">
            <a:spAutoFit/>
          </a:bodyPr>
          <a:lstStyle/>
          <a:p>
            <a:r>
              <a:rPr lang="en-US" altLang="zh-CN" sz="1500" dirty="0">
                <a:latin typeface="Helvetica" pitchFamily="2" charset="0"/>
              </a:rPr>
              <a:t>Expected</a:t>
            </a:r>
            <a:endParaRPr lang="en-CN" sz="1500" dirty="0">
              <a:latin typeface="Helvetica" pitchFamily="2" charset="0"/>
            </a:endParaRPr>
          </a:p>
        </p:txBody>
      </p:sp>
      <p:graphicFrame>
        <p:nvGraphicFramePr>
          <p:cNvPr id="7" name="Table 4">
            <a:extLst>
              <a:ext uri="{FF2B5EF4-FFF2-40B4-BE49-F238E27FC236}">
                <a16:creationId xmlns:a16="http://schemas.microsoft.com/office/drawing/2014/main" id="{D6483A12-EB6E-184D-BC94-D89FCC0DDDA0}"/>
              </a:ext>
            </a:extLst>
          </p:cNvPr>
          <p:cNvGraphicFramePr>
            <a:graphicFrameLocks noGrp="1"/>
          </p:cNvGraphicFramePr>
          <p:nvPr/>
        </p:nvGraphicFramePr>
        <p:xfrm>
          <a:off x="481852" y="4297223"/>
          <a:ext cx="4022912" cy="1127760"/>
        </p:xfrm>
        <a:graphic>
          <a:graphicData uri="http://schemas.openxmlformats.org/drawingml/2006/table">
            <a:tbl>
              <a:tblPr firstRow="1" bandRow="1">
                <a:tableStyleId>{93296810-A885-4BE3-A3E7-6D5BEEA58F35}</a:tableStyleId>
              </a:tblPr>
              <a:tblGrid>
                <a:gridCol w="1005728">
                  <a:extLst>
                    <a:ext uri="{9D8B030D-6E8A-4147-A177-3AD203B41FA5}">
                      <a16:colId xmlns:a16="http://schemas.microsoft.com/office/drawing/2014/main" val="1959760881"/>
                    </a:ext>
                  </a:extLst>
                </a:gridCol>
                <a:gridCol w="1005728">
                  <a:extLst>
                    <a:ext uri="{9D8B030D-6E8A-4147-A177-3AD203B41FA5}">
                      <a16:colId xmlns:a16="http://schemas.microsoft.com/office/drawing/2014/main" val="2232530529"/>
                    </a:ext>
                  </a:extLst>
                </a:gridCol>
                <a:gridCol w="1005728">
                  <a:extLst>
                    <a:ext uri="{9D8B030D-6E8A-4147-A177-3AD203B41FA5}">
                      <a16:colId xmlns:a16="http://schemas.microsoft.com/office/drawing/2014/main" val="753338866"/>
                    </a:ext>
                  </a:extLst>
                </a:gridCol>
                <a:gridCol w="1005728">
                  <a:extLst>
                    <a:ext uri="{9D8B030D-6E8A-4147-A177-3AD203B41FA5}">
                      <a16:colId xmlns:a16="http://schemas.microsoft.com/office/drawing/2014/main" val="2906569951"/>
                    </a:ext>
                  </a:extLst>
                </a:gridCol>
              </a:tblGrid>
              <a:tr h="278130">
                <a:tc>
                  <a:txBody>
                    <a:bodyPr/>
                    <a:lstStyle/>
                    <a:p>
                      <a:pPr algn="ctr"/>
                      <a:r>
                        <a:rPr lang="en-CN" sz="1400" dirty="0">
                          <a:latin typeface="Helvetica" pitchFamily="2" charset="0"/>
                        </a:rPr>
                        <a:t>rs</a:t>
                      </a:r>
                      <a:r>
                        <a:rPr lang="en-US" altLang="zh-CN" sz="1400" dirty="0">
                          <a:latin typeface="Helvetica" pitchFamily="2" charset="0"/>
                        </a:rPr>
                        <a:t>6767450</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Case</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Control</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Total</a:t>
                      </a:r>
                      <a:endParaRPr lang="en-CN" sz="1400" dirty="0">
                        <a:latin typeface="Helvetica" pitchFamily="2" charset="0"/>
                      </a:endParaRPr>
                    </a:p>
                  </a:txBody>
                  <a:tcPr marL="68580" marR="68580" marT="34290" marB="34290"/>
                </a:tc>
                <a:extLst>
                  <a:ext uri="{0D108BD9-81ED-4DB2-BD59-A6C34878D82A}">
                    <a16:rowId xmlns:a16="http://schemas.microsoft.com/office/drawing/2014/main" val="1405337657"/>
                  </a:ext>
                </a:extLst>
              </a:tr>
              <a:tr h="278130">
                <a:tc>
                  <a:txBody>
                    <a:bodyPr/>
                    <a:lstStyle/>
                    <a:p>
                      <a:pPr algn="ctr"/>
                      <a:r>
                        <a:rPr lang="en-US" altLang="zh-CN" sz="1400" dirty="0">
                          <a:latin typeface="Helvetica" pitchFamily="2" charset="0"/>
                        </a:rPr>
                        <a:t>T</a:t>
                      </a:r>
                      <a:endParaRPr lang="en-CN" sz="1400" dirty="0">
                        <a:latin typeface="Helvetica" pitchFamily="2" charset="0"/>
                      </a:endParaRPr>
                    </a:p>
                  </a:txBody>
                  <a:tcPr marL="68580" marR="68580" marT="34290" marB="34290"/>
                </a:tc>
                <a:tc>
                  <a:txBody>
                    <a:bodyPr/>
                    <a:lstStyle/>
                    <a:p>
                      <a:pPr algn="ctr"/>
                      <a:r>
                        <a:rPr lang="en-US" altLang="zh-CN" sz="1400" dirty="0">
                          <a:solidFill>
                            <a:srgbClr val="C00000"/>
                          </a:solidFill>
                          <a:latin typeface="Helvetica" pitchFamily="2" charset="0"/>
                        </a:rPr>
                        <a:t>149.24</a:t>
                      </a:r>
                      <a:endParaRPr lang="en-CN" sz="1400" dirty="0">
                        <a:solidFill>
                          <a:srgbClr val="C00000"/>
                        </a:solidFill>
                        <a:latin typeface="Helvetica" pitchFamily="2" charset="0"/>
                      </a:endParaRPr>
                    </a:p>
                  </a:txBody>
                  <a:tcPr marL="68580" marR="68580" marT="34290" marB="34290"/>
                </a:tc>
                <a:tc>
                  <a:txBody>
                    <a:bodyPr/>
                    <a:lstStyle/>
                    <a:p>
                      <a:pPr algn="ctr"/>
                      <a:r>
                        <a:rPr lang="en-US" altLang="zh-CN" sz="1400" dirty="0">
                          <a:solidFill>
                            <a:srgbClr val="C00000"/>
                          </a:solidFill>
                          <a:latin typeface="Helvetica" pitchFamily="2" charset="0"/>
                        </a:rPr>
                        <a:t>400.76</a:t>
                      </a:r>
                      <a:endParaRPr lang="en-CN" sz="1400" dirty="0">
                        <a:solidFill>
                          <a:srgbClr val="C00000"/>
                        </a:solidFill>
                        <a:latin typeface="Helvetica" pitchFamily="2" charset="0"/>
                      </a:endParaRPr>
                    </a:p>
                  </a:txBody>
                  <a:tcPr marL="68580" marR="68580" marT="34290" marB="34290"/>
                </a:tc>
                <a:tc>
                  <a:txBody>
                    <a:bodyPr/>
                    <a:lstStyle/>
                    <a:p>
                      <a:pPr algn="ctr"/>
                      <a:r>
                        <a:rPr lang="en-US" altLang="zh-CN" sz="1400" dirty="0">
                          <a:latin typeface="Helvetica" pitchFamily="2" charset="0"/>
                        </a:rPr>
                        <a:t>550</a:t>
                      </a:r>
                      <a:endParaRPr lang="en-CN" sz="1400" dirty="0">
                        <a:latin typeface="Helvetica" pitchFamily="2" charset="0"/>
                      </a:endParaRPr>
                    </a:p>
                  </a:txBody>
                  <a:tcPr marL="68580" marR="68580" marT="34290" marB="34290"/>
                </a:tc>
                <a:extLst>
                  <a:ext uri="{0D108BD9-81ED-4DB2-BD59-A6C34878D82A}">
                    <a16:rowId xmlns:a16="http://schemas.microsoft.com/office/drawing/2014/main" val="2922085016"/>
                  </a:ext>
                </a:extLst>
              </a:tr>
              <a:tr h="278130">
                <a:tc>
                  <a:txBody>
                    <a:bodyPr/>
                    <a:lstStyle/>
                    <a:p>
                      <a:pPr algn="ctr"/>
                      <a:r>
                        <a:rPr lang="en-US" altLang="zh-CN" sz="1400" dirty="0">
                          <a:latin typeface="Helvetica" pitchFamily="2" charset="0"/>
                        </a:rPr>
                        <a:t>C</a:t>
                      </a:r>
                      <a:endParaRPr lang="en-CN" sz="1400" dirty="0">
                        <a:latin typeface="Helvetica" pitchFamily="2" charset="0"/>
                      </a:endParaRPr>
                    </a:p>
                  </a:txBody>
                  <a:tcPr marL="68580" marR="68580" marT="34290" marB="34290"/>
                </a:tc>
                <a:tc>
                  <a:txBody>
                    <a:bodyPr/>
                    <a:lstStyle/>
                    <a:p>
                      <a:pPr algn="ctr"/>
                      <a:r>
                        <a:rPr lang="en-US" altLang="zh-CN" sz="1400" dirty="0">
                          <a:solidFill>
                            <a:srgbClr val="C00000"/>
                          </a:solidFill>
                          <a:latin typeface="Helvetica" pitchFamily="2" charset="0"/>
                        </a:rPr>
                        <a:t>28.76</a:t>
                      </a:r>
                      <a:endParaRPr lang="en-CN" sz="1400" dirty="0">
                        <a:solidFill>
                          <a:srgbClr val="C00000"/>
                        </a:solidFill>
                        <a:latin typeface="Helvetica" pitchFamily="2" charset="0"/>
                      </a:endParaRPr>
                    </a:p>
                  </a:txBody>
                  <a:tcPr marL="68580" marR="68580" marT="34290" marB="34290"/>
                </a:tc>
                <a:tc>
                  <a:txBody>
                    <a:bodyPr/>
                    <a:lstStyle/>
                    <a:p>
                      <a:pPr algn="ctr"/>
                      <a:r>
                        <a:rPr lang="en-US" altLang="zh-CN" sz="1400" dirty="0">
                          <a:solidFill>
                            <a:srgbClr val="C00000"/>
                          </a:solidFill>
                          <a:latin typeface="Helvetica" pitchFamily="2" charset="0"/>
                        </a:rPr>
                        <a:t>77.24</a:t>
                      </a:r>
                      <a:endParaRPr lang="en-CN" sz="1400" dirty="0">
                        <a:solidFill>
                          <a:srgbClr val="C00000"/>
                        </a:solidFill>
                        <a:latin typeface="Helvetica" pitchFamily="2" charset="0"/>
                      </a:endParaRPr>
                    </a:p>
                  </a:txBody>
                  <a:tcPr marL="68580" marR="68580" marT="34290" marB="34290"/>
                </a:tc>
                <a:tc>
                  <a:txBody>
                    <a:bodyPr/>
                    <a:lstStyle/>
                    <a:p>
                      <a:pPr algn="ctr"/>
                      <a:r>
                        <a:rPr lang="en-US" altLang="zh-CN" sz="1400" dirty="0">
                          <a:latin typeface="Helvetica" pitchFamily="2" charset="0"/>
                        </a:rPr>
                        <a:t>106</a:t>
                      </a:r>
                      <a:endParaRPr lang="en-CN" sz="1400" dirty="0">
                        <a:latin typeface="Helvetica" pitchFamily="2" charset="0"/>
                      </a:endParaRPr>
                    </a:p>
                  </a:txBody>
                  <a:tcPr marL="68580" marR="68580" marT="34290" marB="34290"/>
                </a:tc>
                <a:extLst>
                  <a:ext uri="{0D108BD9-81ED-4DB2-BD59-A6C34878D82A}">
                    <a16:rowId xmlns:a16="http://schemas.microsoft.com/office/drawing/2014/main" val="1011857021"/>
                  </a:ext>
                </a:extLst>
              </a:tr>
              <a:tr h="278130">
                <a:tc>
                  <a:txBody>
                    <a:bodyPr/>
                    <a:lstStyle/>
                    <a:p>
                      <a:pPr algn="ctr"/>
                      <a:r>
                        <a:rPr lang="en-US" altLang="zh-CN" sz="1400" dirty="0">
                          <a:latin typeface="Helvetica" pitchFamily="2" charset="0"/>
                        </a:rPr>
                        <a:t>Total</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178</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478</a:t>
                      </a:r>
                      <a:endParaRPr lang="en-CN" sz="1400" dirty="0">
                        <a:latin typeface="Helvetica" pitchFamily="2" charset="0"/>
                      </a:endParaRPr>
                    </a:p>
                  </a:txBody>
                  <a:tcPr marL="68580" marR="68580" marT="34290" marB="34290"/>
                </a:tc>
                <a:tc>
                  <a:txBody>
                    <a:bodyPr/>
                    <a:lstStyle/>
                    <a:p>
                      <a:pPr algn="ctr"/>
                      <a:r>
                        <a:rPr lang="en-US" altLang="zh-CN" sz="1400" dirty="0">
                          <a:latin typeface="Helvetica" pitchFamily="2" charset="0"/>
                        </a:rPr>
                        <a:t>656</a:t>
                      </a:r>
                      <a:endParaRPr lang="en-CN" sz="1400" dirty="0">
                        <a:latin typeface="Helvetica" pitchFamily="2" charset="0"/>
                      </a:endParaRPr>
                    </a:p>
                  </a:txBody>
                  <a:tcPr marL="68580" marR="68580" marT="34290" marB="34290"/>
                </a:tc>
                <a:extLst>
                  <a:ext uri="{0D108BD9-81ED-4DB2-BD59-A6C34878D82A}">
                    <a16:rowId xmlns:a16="http://schemas.microsoft.com/office/drawing/2014/main" val="2748908183"/>
                  </a:ext>
                </a:extLst>
              </a:tr>
            </a:tbl>
          </a:graphicData>
        </a:graphic>
      </p:graphicFrame>
      <p:sp>
        <p:nvSpPr>
          <p:cNvPr id="8" name="Down Arrow 7">
            <a:extLst>
              <a:ext uri="{FF2B5EF4-FFF2-40B4-BE49-F238E27FC236}">
                <a16:creationId xmlns:a16="http://schemas.microsoft.com/office/drawing/2014/main" id="{F9C4477A-E229-4943-BEF9-1A8CB3CE3C33}"/>
              </a:ext>
            </a:extLst>
          </p:cNvPr>
          <p:cNvSpPr/>
          <p:nvPr/>
        </p:nvSpPr>
        <p:spPr>
          <a:xfrm>
            <a:off x="2217644" y="3429000"/>
            <a:ext cx="275665" cy="5479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9" name="TextBox 8">
            <a:extLst>
              <a:ext uri="{FF2B5EF4-FFF2-40B4-BE49-F238E27FC236}">
                <a16:creationId xmlns:a16="http://schemas.microsoft.com/office/drawing/2014/main" id="{89070315-D066-6140-81E3-6C74CCC86646}"/>
              </a:ext>
            </a:extLst>
          </p:cNvPr>
          <p:cNvSpPr txBox="1"/>
          <p:nvPr/>
        </p:nvSpPr>
        <p:spPr>
          <a:xfrm>
            <a:off x="2615454" y="3460610"/>
            <a:ext cx="2030506" cy="507831"/>
          </a:xfrm>
          <a:prstGeom prst="rect">
            <a:avLst/>
          </a:prstGeom>
          <a:noFill/>
        </p:spPr>
        <p:txBody>
          <a:bodyPr wrap="square" rtlCol="0">
            <a:spAutoFit/>
          </a:bodyPr>
          <a:lstStyle/>
          <a:p>
            <a:r>
              <a:rPr lang="en-US" altLang="zh-CN" sz="1350" dirty="0">
                <a:solidFill>
                  <a:srgbClr val="C00000"/>
                </a:solidFill>
                <a:latin typeface="Helvetica" pitchFamily="2" charset="0"/>
              </a:rPr>
              <a:t>e.g.,</a:t>
            </a:r>
          </a:p>
          <a:p>
            <a:r>
              <a:rPr lang="en-US" altLang="zh-CN" sz="1350" dirty="0">
                <a:solidFill>
                  <a:srgbClr val="C00000"/>
                </a:solidFill>
                <a:latin typeface="Helvetica" pitchFamily="2" charset="0"/>
              </a:rPr>
              <a:t>550</a:t>
            </a:r>
            <a:r>
              <a:rPr lang="zh-CN" altLang="en-US" sz="1350" dirty="0">
                <a:solidFill>
                  <a:srgbClr val="C00000"/>
                </a:solidFill>
                <a:latin typeface="Helvetica" pitchFamily="2" charset="0"/>
              </a:rPr>
              <a:t>*</a:t>
            </a:r>
            <a:r>
              <a:rPr lang="en-US" altLang="zh-CN" sz="1350" dirty="0">
                <a:solidFill>
                  <a:srgbClr val="C00000"/>
                </a:solidFill>
                <a:latin typeface="Helvetica" pitchFamily="2" charset="0"/>
              </a:rPr>
              <a:t>178/656=149.24</a:t>
            </a:r>
            <a:endParaRPr lang="en-CN" sz="1350" dirty="0">
              <a:solidFill>
                <a:srgbClr val="C00000"/>
              </a:solidFill>
              <a:latin typeface="Helvetica" pitchFamily="2" charset="0"/>
            </a:endParaRPr>
          </a:p>
        </p:txBody>
      </p:sp>
      <p:pic>
        <p:nvPicPr>
          <p:cNvPr id="11" name="Picture 10">
            <a:extLst>
              <a:ext uri="{FF2B5EF4-FFF2-40B4-BE49-F238E27FC236}">
                <a16:creationId xmlns:a16="http://schemas.microsoft.com/office/drawing/2014/main" id="{2137A2CD-6D53-A74B-9B23-4E6594272F6D}"/>
              </a:ext>
            </a:extLst>
          </p:cNvPr>
          <p:cNvPicPr>
            <a:picLocks noChangeAspect="1"/>
          </p:cNvPicPr>
          <p:nvPr/>
        </p:nvPicPr>
        <p:blipFill>
          <a:blip r:embed="rId2"/>
          <a:stretch>
            <a:fillRect/>
          </a:stretch>
        </p:blipFill>
        <p:spPr>
          <a:xfrm>
            <a:off x="5289857" y="1925047"/>
            <a:ext cx="2590673" cy="1530164"/>
          </a:xfrm>
          <a:prstGeom prst="rect">
            <a:avLst/>
          </a:prstGeom>
        </p:spPr>
      </p:pic>
      <p:sp>
        <p:nvSpPr>
          <p:cNvPr id="12" name="TextBox 11">
            <a:extLst>
              <a:ext uri="{FF2B5EF4-FFF2-40B4-BE49-F238E27FC236}">
                <a16:creationId xmlns:a16="http://schemas.microsoft.com/office/drawing/2014/main" id="{9316C6F4-CD8B-9F40-ACD1-8D98BE8F9FF9}"/>
              </a:ext>
            </a:extLst>
          </p:cNvPr>
          <p:cNvSpPr txBox="1"/>
          <p:nvPr/>
        </p:nvSpPr>
        <p:spPr>
          <a:xfrm>
            <a:off x="5289858" y="3840324"/>
            <a:ext cx="1984442" cy="669414"/>
          </a:xfrm>
          <a:prstGeom prst="rect">
            <a:avLst/>
          </a:prstGeom>
          <a:noFill/>
        </p:spPr>
        <p:txBody>
          <a:bodyPr wrap="square" rtlCol="0">
            <a:spAutoFit/>
          </a:bodyPr>
          <a:lstStyle/>
          <a:p>
            <a:pPr>
              <a:spcAft>
                <a:spcPts val="900"/>
              </a:spcAft>
            </a:pPr>
            <a:r>
              <a:rPr lang="en-US" altLang="zh-CN" sz="1500" b="1" dirty="0">
                <a:latin typeface="Helvetica" pitchFamily="2" charset="0"/>
              </a:rPr>
              <a:t>Chi-sq</a:t>
            </a:r>
            <a:r>
              <a:rPr lang="zh-CN" altLang="en-US" sz="1500" b="1" dirty="0">
                <a:latin typeface="Helvetica" pitchFamily="2" charset="0"/>
              </a:rPr>
              <a:t> </a:t>
            </a:r>
            <a:r>
              <a:rPr lang="en-US" altLang="zh-CN" sz="1500" b="1" dirty="0">
                <a:latin typeface="Helvetica" pitchFamily="2" charset="0"/>
              </a:rPr>
              <a:t>=</a:t>
            </a:r>
            <a:r>
              <a:rPr lang="zh-CN" altLang="en-US" sz="1500" b="1" dirty="0">
                <a:latin typeface="Helvetica" pitchFamily="2" charset="0"/>
              </a:rPr>
              <a:t> </a:t>
            </a:r>
            <a:r>
              <a:rPr lang="en-US" altLang="zh-CN" sz="1500" b="1" dirty="0">
                <a:latin typeface="Helvetica" pitchFamily="2" charset="0"/>
              </a:rPr>
              <a:t>4.369</a:t>
            </a:r>
          </a:p>
          <a:p>
            <a:pPr>
              <a:spcAft>
                <a:spcPts val="900"/>
              </a:spcAft>
            </a:pPr>
            <a:r>
              <a:rPr lang="en-US" altLang="zh-CN" sz="1500" b="1" i="1" dirty="0">
                <a:latin typeface="Helvetica" pitchFamily="2" charset="0"/>
              </a:rPr>
              <a:t>P</a:t>
            </a:r>
            <a:r>
              <a:rPr lang="zh-CN" altLang="en-US" sz="1500" b="1" dirty="0">
                <a:latin typeface="Helvetica" pitchFamily="2" charset="0"/>
              </a:rPr>
              <a:t> </a:t>
            </a:r>
            <a:r>
              <a:rPr lang="en-US" altLang="zh-CN" sz="1500" b="1" dirty="0">
                <a:latin typeface="Helvetica" pitchFamily="2" charset="0"/>
              </a:rPr>
              <a:t>=</a:t>
            </a:r>
            <a:r>
              <a:rPr lang="zh-CN" altLang="en-US" sz="1500" b="1" dirty="0">
                <a:latin typeface="Helvetica" pitchFamily="2" charset="0"/>
              </a:rPr>
              <a:t> </a:t>
            </a:r>
            <a:r>
              <a:rPr lang="en-US" altLang="zh-CN" sz="1500" b="1" dirty="0">
                <a:latin typeface="Helvetica" pitchFamily="2" charset="0"/>
              </a:rPr>
              <a:t>0.037</a:t>
            </a:r>
            <a:endParaRPr lang="en-CN" sz="1500" b="1" dirty="0">
              <a:latin typeface="Helvetica" pitchFamily="2" charset="0"/>
            </a:endParaRPr>
          </a:p>
        </p:txBody>
      </p:sp>
      <p:sp>
        <p:nvSpPr>
          <p:cNvPr id="14" name="Slide Number Placeholder 1">
            <a:extLst>
              <a:ext uri="{FF2B5EF4-FFF2-40B4-BE49-F238E27FC236}">
                <a16:creationId xmlns:a16="http://schemas.microsoft.com/office/drawing/2014/main" id="{E02E293B-0A4C-0AAC-7A7B-E325426361D4}"/>
              </a:ext>
            </a:extLst>
          </p:cNvPr>
          <p:cNvSpPr>
            <a:spLocks noGrp="1"/>
          </p:cNvSpPr>
          <p:nvPr>
            <p:ph type="sldNum" sz="quarter" idx="12"/>
          </p:nvPr>
        </p:nvSpPr>
        <p:spPr>
          <a:xfrm>
            <a:off x="5389418" y="6356351"/>
            <a:ext cx="3125932" cy="365125"/>
          </a:xfrm>
        </p:spPr>
        <p:txBody>
          <a:bodyPr/>
          <a:lstStyle/>
          <a:p>
            <a:r>
              <a:rPr lang="en-US" dirty="0">
                <a:solidFill>
                  <a:schemeClr val="tx1"/>
                </a:solidFill>
              </a:rPr>
              <a:t>Slide courtesy: Yucheng T. Yang</a:t>
            </a:r>
          </a:p>
        </p:txBody>
      </p:sp>
    </p:spTree>
    <p:extLst>
      <p:ext uri="{BB962C8B-B14F-4D97-AF65-F5344CB8AC3E}">
        <p14:creationId xmlns:p14="http://schemas.microsoft.com/office/powerpoint/2010/main" val="2389684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CCA3D-AD14-B3A8-A0F8-6C802388ECAB}"/>
              </a:ext>
            </a:extLst>
          </p:cNvPr>
          <p:cNvSpPr>
            <a:spLocks noGrp="1"/>
          </p:cNvSpPr>
          <p:nvPr>
            <p:ph type="title"/>
          </p:nvPr>
        </p:nvSpPr>
        <p:spPr/>
        <p:txBody>
          <a:bodyPr>
            <a:normAutofit/>
          </a:bodyPr>
          <a:lstStyle/>
          <a:p>
            <a:r>
              <a:rPr lang="en-US" dirty="0"/>
              <a:t>Privacy-preserving Summary Statistics</a:t>
            </a:r>
            <a:endParaRPr lang="en-CN" dirty="0"/>
          </a:p>
        </p:txBody>
      </p:sp>
      <p:sp>
        <p:nvSpPr>
          <p:cNvPr id="8" name="TextBox 7">
            <a:extLst>
              <a:ext uri="{FF2B5EF4-FFF2-40B4-BE49-F238E27FC236}">
                <a16:creationId xmlns:a16="http://schemas.microsoft.com/office/drawing/2014/main" id="{1D067A0D-4F3F-2746-A99B-FE7E5452EE07}"/>
              </a:ext>
            </a:extLst>
          </p:cNvPr>
          <p:cNvSpPr txBox="1"/>
          <p:nvPr/>
        </p:nvSpPr>
        <p:spPr>
          <a:xfrm>
            <a:off x="457289" y="1127313"/>
            <a:ext cx="5386889" cy="300082"/>
          </a:xfrm>
          <a:prstGeom prst="rect">
            <a:avLst/>
          </a:prstGeom>
          <a:noFill/>
        </p:spPr>
        <p:txBody>
          <a:bodyPr wrap="square" rtlCol="0">
            <a:spAutoFit/>
          </a:bodyPr>
          <a:lstStyle/>
          <a:p>
            <a:r>
              <a:rPr lang="en-US" sz="1350" dirty="0">
                <a:latin typeface="Helvetica" pitchFamily="2" charset="0"/>
              </a:rPr>
              <a:t>Summary statistics file format and content</a:t>
            </a:r>
            <a:endParaRPr lang="en-CN" sz="1350" dirty="0">
              <a:latin typeface="Helvetica" pitchFamily="2" charset="0"/>
            </a:endParaRPr>
          </a:p>
        </p:txBody>
      </p:sp>
      <p:grpSp>
        <p:nvGrpSpPr>
          <p:cNvPr id="10" name="Group 9">
            <a:extLst>
              <a:ext uri="{FF2B5EF4-FFF2-40B4-BE49-F238E27FC236}">
                <a16:creationId xmlns:a16="http://schemas.microsoft.com/office/drawing/2014/main" id="{7860FDA5-9A1C-4EAD-FEDA-A95BFABAF1A6}"/>
              </a:ext>
            </a:extLst>
          </p:cNvPr>
          <p:cNvGrpSpPr/>
          <p:nvPr/>
        </p:nvGrpSpPr>
        <p:grpSpPr>
          <a:xfrm>
            <a:off x="886692" y="1565564"/>
            <a:ext cx="6996544" cy="4475017"/>
            <a:chOff x="2677045" y="1971032"/>
            <a:chExt cx="6837911" cy="4109335"/>
          </a:xfrm>
        </p:grpSpPr>
        <p:pic>
          <p:nvPicPr>
            <p:cNvPr id="4" name="Picture 3">
              <a:extLst>
                <a:ext uri="{FF2B5EF4-FFF2-40B4-BE49-F238E27FC236}">
                  <a16:creationId xmlns:a16="http://schemas.microsoft.com/office/drawing/2014/main" id="{D81A92E5-E537-9246-A0E8-3EB9D57079C0}"/>
                </a:ext>
              </a:extLst>
            </p:cNvPr>
            <p:cNvPicPr>
              <a:picLocks noChangeAspect="1"/>
            </p:cNvPicPr>
            <p:nvPr/>
          </p:nvPicPr>
          <p:blipFill rotWithShape="1">
            <a:blip r:embed="rId2"/>
            <a:srcRect r="48227"/>
            <a:stretch/>
          </p:blipFill>
          <p:spPr>
            <a:xfrm>
              <a:off x="2677045" y="1971032"/>
              <a:ext cx="5859712" cy="4109335"/>
            </a:xfrm>
            <a:prstGeom prst="rect">
              <a:avLst/>
            </a:prstGeom>
          </p:spPr>
        </p:pic>
        <p:pic>
          <p:nvPicPr>
            <p:cNvPr id="5" name="Picture 4">
              <a:extLst>
                <a:ext uri="{FF2B5EF4-FFF2-40B4-BE49-F238E27FC236}">
                  <a16:creationId xmlns:a16="http://schemas.microsoft.com/office/drawing/2014/main" id="{3F049B05-B7CC-CD4C-B91C-C4E40ED5FA18}"/>
                </a:ext>
              </a:extLst>
            </p:cNvPr>
            <p:cNvPicPr>
              <a:picLocks noChangeAspect="1"/>
            </p:cNvPicPr>
            <p:nvPr/>
          </p:nvPicPr>
          <p:blipFill rotWithShape="1">
            <a:blip r:embed="rId2"/>
            <a:srcRect l="91971"/>
            <a:stretch/>
          </p:blipFill>
          <p:spPr>
            <a:xfrm>
              <a:off x="8606204" y="1971032"/>
              <a:ext cx="908752" cy="4109335"/>
            </a:xfrm>
            <a:prstGeom prst="rect">
              <a:avLst/>
            </a:prstGeom>
          </p:spPr>
        </p:pic>
        <p:sp>
          <p:nvSpPr>
            <p:cNvPr id="3" name="Rectangle 2">
              <a:extLst>
                <a:ext uri="{FF2B5EF4-FFF2-40B4-BE49-F238E27FC236}">
                  <a16:creationId xmlns:a16="http://schemas.microsoft.com/office/drawing/2014/main" id="{A8C5EC70-0EEB-8CD2-D0E3-DB83EF19BC3D}"/>
                </a:ext>
              </a:extLst>
            </p:cNvPr>
            <p:cNvSpPr/>
            <p:nvPr/>
          </p:nvSpPr>
          <p:spPr>
            <a:xfrm>
              <a:off x="2825392" y="2486346"/>
              <a:ext cx="770562" cy="30822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9" name="Rectangle 8">
              <a:extLst>
                <a:ext uri="{FF2B5EF4-FFF2-40B4-BE49-F238E27FC236}">
                  <a16:creationId xmlns:a16="http://schemas.microsoft.com/office/drawing/2014/main" id="{4E9F8095-641B-3E1B-8364-7DA378BF9DB2}"/>
                </a:ext>
              </a:extLst>
            </p:cNvPr>
            <p:cNvSpPr/>
            <p:nvPr/>
          </p:nvSpPr>
          <p:spPr>
            <a:xfrm>
              <a:off x="2825392" y="5387820"/>
              <a:ext cx="770562" cy="308225"/>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350"/>
            </a:p>
          </p:txBody>
        </p:sp>
      </p:grpSp>
      <p:sp>
        <p:nvSpPr>
          <p:cNvPr id="12" name="Slide Number Placeholder 1">
            <a:extLst>
              <a:ext uri="{FF2B5EF4-FFF2-40B4-BE49-F238E27FC236}">
                <a16:creationId xmlns:a16="http://schemas.microsoft.com/office/drawing/2014/main" id="{13C2D88E-B17A-EBD8-C7BC-B718A0E0A06E}"/>
              </a:ext>
            </a:extLst>
          </p:cNvPr>
          <p:cNvSpPr>
            <a:spLocks noGrp="1"/>
          </p:cNvSpPr>
          <p:nvPr>
            <p:ph type="sldNum" sz="quarter" idx="12"/>
          </p:nvPr>
        </p:nvSpPr>
        <p:spPr>
          <a:xfrm>
            <a:off x="5389418" y="6356351"/>
            <a:ext cx="3125932" cy="365125"/>
          </a:xfrm>
        </p:spPr>
        <p:txBody>
          <a:bodyPr/>
          <a:lstStyle/>
          <a:p>
            <a:r>
              <a:rPr lang="en-US" dirty="0">
                <a:solidFill>
                  <a:schemeClr val="tx1"/>
                </a:solidFill>
              </a:rPr>
              <a:t>Slide courtesy: Yucheng T. Yang</a:t>
            </a:r>
          </a:p>
        </p:txBody>
      </p:sp>
    </p:spTree>
    <p:extLst>
      <p:ext uri="{BB962C8B-B14F-4D97-AF65-F5344CB8AC3E}">
        <p14:creationId xmlns:p14="http://schemas.microsoft.com/office/powerpoint/2010/main" val="26542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85780D-E066-59CD-823B-538308097DF7}"/>
              </a:ext>
            </a:extLst>
          </p:cNvPr>
          <p:cNvSpPr>
            <a:spLocks noGrp="1"/>
          </p:cNvSpPr>
          <p:nvPr>
            <p:ph type="title"/>
          </p:nvPr>
        </p:nvSpPr>
        <p:spPr/>
        <p:txBody>
          <a:bodyPr>
            <a:normAutofit/>
          </a:bodyPr>
          <a:lstStyle/>
          <a:p>
            <a:r>
              <a:rPr lang="en-US" dirty="0"/>
              <a:t>GWAS Summary Statistics Database</a:t>
            </a:r>
            <a:endParaRPr lang="en-CN" dirty="0"/>
          </a:p>
        </p:txBody>
      </p:sp>
      <p:pic>
        <p:nvPicPr>
          <p:cNvPr id="5" name="Picture 4">
            <a:extLst>
              <a:ext uri="{FF2B5EF4-FFF2-40B4-BE49-F238E27FC236}">
                <a16:creationId xmlns:a16="http://schemas.microsoft.com/office/drawing/2014/main" id="{96AACE15-CC1D-E545-9E42-C0CEB62CB1A3}"/>
              </a:ext>
            </a:extLst>
          </p:cNvPr>
          <p:cNvPicPr>
            <a:picLocks noChangeAspect="1"/>
          </p:cNvPicPr>
          <p:nvPr/>
        </p:nvPicPr>
        <p:blipFill>
          <a:blip r:embed="rId2"/>
          <a:stretch>
            <a:fillRect/>
          </a:stretch>
        </p:blipFill>
        <p:spPr>
          <a:xfrm>
            <a:off x="399427" y="1494872"/>
            <a:ext cx="8278271" cy="3121018"/>
          </a:xfrm>
          <a:prstGeom prst="rect">
            <a:avLst/>
          </a:prstGeom>
          <a:ln w="25400">
            <a:solidFill>
              <a:schemeClr val="bg1">
                <a:lumMod val="50000"/>
              </a:schemeClr>
            </a:solidFill>
          </a:ln>
        </p:spPr>
      </p:pic>
      <p:sp>
        <p:nvSpPr>
          <p:cNvPr id="6" name="Rectangle 5">
            <a:extLst>
              <a:ext uri="{FF2B5EF4-FFF2-40B4-BE49-F238E27FC236}">
                <a16:creationId xmlns:a16="http://schemas.microsoft.com/office/drawing/2014/main" id="{1F42B9F9-8613-0843-B58A-210300D93094}"/>
              </a:ext>
            </a:extLst>
          </p:cNvPr>
          <p:cNvSpPr/>
          <p:nvPr/>
        </p:nvSpPr>
        <p:spPr>
          <a:xfrm>
            <a:off x="399427" y="5291416"/>
            <a:ext cx="2185214" cy="300082"/>
          </a:xfrm>
          <a:prstGeom prst="rect">
            <a:avLst/>
          </a:prstGeom>
        </p:spPr>
        <p:txBody>
          <a:bodyPr wrap="none">
            <a:spAutoFit/>
          </a:bodyPr>
          <a:lstStyle/>
          <a:p>
            <a:r>
              <a:rPr lang="en-CN" sz="1350" dirty="0">
                <a:latin typeface="Helvetica" pitchFamily="2" charset="0"/>
                <a:hlinkClick r:id="rId3"/>
              </a:rPr>
              <a:t>https://gwas.mrcieu.ac.uk/</a:t>
            </a:r>
            <a:endParaRPr lang="en-CN" sz="1350" dirty="0">
              <a:latin typeface="Helvetica" pitchFamily="2" charset="0"/>
            </a:endParaRPr>
          </a:p>
        </p:txBody>
      </p:sp>
      <p:sp>
        <p:nvSpPr>
          <p:cNvPr id="8" name="Slide Number Placeholder 1">
            <a:extLst>
              <a:ext uri="{FF2B5EF4-FFF2-40B4-BE49-F238E27FC236}">
                <a16:creationId xmlns:a16="http://schemas.microsoft.com/office/drawing/2014/main" id="{0D503287-68C9-5770-75F3-989E637B872D}"/>
              </a:ext>
            </a:extLst>
          </p:cNvPr>
          <p:cNvSpPr>
            <a:spLocks noGrp="1"/>
          </p:cNvSpPr>
          <p:nvPr>
            <p:ph type="sldNum" sz="quarter" idx="12"/>
          </p:nvPr>
        </p:nvSpPr>
        <p:spPr>
          <a:xfrm>
            <a:off x="5389418" y="6356351"/>
            <a:ext cx="3125932" cy="365125"/>
          </a:xfrm>
        </p:spPr>
        <p:txBody>
          <a:bodyPr/>
          <a:lstStyle/>
          <a:p>
            <a:r>
              <a:rPr lang="en-US" dirty="0">
                <a:solidFill>
                  <a:schemeClr val="tx1"/>
                </a:solidFill>
              </a:rPr>
              <a:t>Slide courtesy: Yucheng T. Yang</a:t>
            </a:r>
          </a:p>
        </p:txBody>
      </p:sp>
    </p:spTree>
    <p:extLst>
      <p:ext uri="{BB962C8B-B14F-4D97-AF65-F5344CB8AC3E}">
        <p14:creationId xmlns:p14="http://schemas.microsoft.com/office/powerpoint/2010/main" val="2830121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3D6AC63-6A12-3DC0-1115-D314BBDF45AB}"/>
              </a:ext>
            </a:extLst>
          </p:cNvPr>
          <p:cNvSpPr>
            <a:spLocks noGrp="1"/>
          </p:cNvSpPr>
          <p:nvPr>
            <p:ph type="title"/>
          </p:nvPr>
        </p:nvSpPr>
        <p:spPr/>
        <p:txBody>
          <a:bodyPr>
            <a:normAutofit/>
          </a:bodyPr>
          <a:lstStyle/>
          <a:p>
            <a:r>
              <a:rPr lang="en-US" dirty="0"/>
              <a:t>GWAS Catalog: Collection of GWAS Lead SNPs</a:t>
            </a:r>
            <a:endParaRPr lang="en-CN" dirty="0"/>
          </a:p>
        </p:txBody>
      </p:sp>
      <p:pic>
        <p:nvPicPr>
          <p:cNvPr id="3" name="Picture 2">
            <a:extLst>
              <a:ext uri="{FF2B5EF4-FFF2-40B4-BE49-F238E27FC236}">
                <a16:creationId xmlns:a16="http://schemas.microsoft.com/office/drawing/2014/main" id="{A8E87626-E168-4640-A30D-59AC2F3FE3EF}"/>
              </a:ext>
            </a:extLst>
          </p:cNvPr>
          <p:cNvPicPr>
            <a:picLocks noChangeAspect="1"/>
          </p:cNvPicPr>
          <p:nvPr/>
        </p:nvPicPr>
        <p:blipFill>
          <a:blip r:embed="rId2"/>
          <a:stretch>
            <a:fillRect/>
          </a:stretch>
        </p:blipFill>
        <p:spPr>
          <a:xfrm>
            <a:off x="1315369" y="1597115"/>
            <a:ext cx="5640566" cy="1849525"/>
          </a:xfrm>
          <a:prstGeom prst="rect">
            <a:avLst/>
          </a:prstGeom>
        </p:spPr>
      </p:pic>
      <p:sp>
        <p:nvSpPr>
          <p:cNvPr id="4" name="TextBox 3">
            <a:extLst>
              <a:ext uri="{FF2B5EF4-FFF2-40B4-BE49-F238E27FC236}">
                <a16:creationId xmlns:a16="http://schemas.microsoft.com/office/drawing/2014/main" id="{7E01ECE2-DF13-D34B-B76F-226D95BA248B}"/>
              </a:ext>
            </a:extLst>
          </p:cNvPr>
          <p:cNvSpPr txBox="1"/>
          <p:nvPr/>
        </p:nvSpPr>
        <p:spPr>
          <a:xfrm>
            <a:off x="3760744" y="1715765"/>
            <a:ext cx="4113797" cy="230832"/>
          </a:xfrm>
          <a:prstGeom prst="rect">
            <a:avLst/>
          </a:prstGeom>
          <a:noFill/>
        </p:spPr>
        <p:txBody>
          <a:bodyPr wrap="square" rtlCol="0">
            <a:spAutoFit/>
          </a:bodyPr>
          <a:lstStyle/>
          <a:p>
            <a:r>
              <a:rPr lang="en-US" sz="900" dirty="0">
                <a:latin typeface="Helvetica" pitchFamily="2" charset="0"/>
              </a:rPr>
              <a:t>GWAS on blood pressure traits (N = 758K) - </a:t>
            </a:r>
            <a:r>
              <a:rPr lang="en-US" sz="900" dirty="0" err="1">
                <a:latin typeface="Helvetica" pitchFamily="2" charset="0"/>
              </a:rPr>
              <a:t>Evangelou</a:t>
            </a:r>
            <a:r>
              <a:rPr lang="en-US" sz="900" dirty="0">
                <a:latin typeface="Helvetica" pitchFamily="2" charset="0"/>
              </a:rPr>
              <a:t> et al. 2018 </a:t>
            </a:r>
            <a:r>
              <a:rPr lang="en-US" sz="900" i="1" dirty="0">
                <a:latin typeface="Helvetica" pitchFamily="2" charset="0"/>
              </a:rPr>
              <a:t>Nat Genet</a:t>
            </a:r>
            <a:endParaRPr lang="en-CN" sz="900" i="1" dirty="0">
              <a:latin typeface="Helvetica" pitchFamily="2" charset="0"/>
            </a:endParaRPr>
          </a:p>
        </p:txBody>
      </p:sp>
      <p:sp>
        <p:nvSpPr>
          <p:cNvPr id="5" name="Rectangle 4">
            <a:extLst>
              <a:ext uri="{FF2B5EF4-FFF2-40B4-BE49-F238E27FC236}">
                <a16:creationId xmlns:a16="http://schemas.microsoft.com/office/drawing/2014/main" id="{79304454-F8C1-C347-AF52-B012F182799B}"/>
              </a:ext>
            </a:extLst>
          </p:cNvPr>
          <p:cNvSpPr/>
          <p:nvPr/>
        </p:nvSpPr>
        <p:spPr>
          <a:xfrm>
            <a:off x="1949568" y="1692233"/>
            <a:ext cx="1199367" cy="276999"/>
          </a:xfrm>
          <a:prstGeom prst="rect">
            <a:avLst/>
          </a:prstGeom>
        </p:spPr>
        <p:txBody>
          <a:bodyPr wrap="none">
            <a:spAutoFit/>
          </a:bodyPr>
          <a:lstStyle/>
          <a:p>
            <a:r>
              <a:rPr lang="en-US" altLang="zh-CN" sz="1200" dirty="0">
                <a:solidFill>
                  <a:srgbClr val="000000"/>
                </a:solidFill>
                <a:latin typeface="Helvetica" pitchFamily="2" charset="0"/>
              </a:rPr>
              <a:t>Manhattan plot</a:t>
            </a:r>
            <a:endParaRPr lang="en-US" sz="1200" dirty="0">
              <a:solidFill>
                <a:srgbClr val="000000"/>
              </a:solidFill>
              <a:latin typeface="Helvetica" pitchFamily="2" charset="0"/>
            </a:endParaRPr>
          </a:p>
        </p:txBody>
      </p:sp>
      <p:cxnSp>
        <p:nvCxnSpPr>
          <p:cNvPr id="6" name="Straight Arrow Connector 5">
            <a:extLst>
              <a:ext uri="{FF2B5EF4-FFF2-40B4-BE49-F238E27FC236}">
                <a16:creationId xmlns:a16="http://schemas.microsoft.com/office/drawing/2014/main" id="{9DEE1F8B-2303-354A-AED7-E0661B770526}"/>
              </a:ext>
            </a:extLst>
          </p:cNvPr>
          <p:cNvCxnSpPr/>
          <p:nvPr/>
        </p:nvCxnSpPr>
        <p:spPr>
          <a:xfrm flipH="1">
            <a:off x="6888825" y="2646259"/>
            <a:ext cx="238874" cy="14640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846BC0-74B8-9F43-8C75-0D908A0A7F40}"/>
              </a:ext>
            </a:extLst>
          </p:cNvPr>
          <p:cNvSpPr/>
          <p:nvPr/>
        </p:nvSpPr>
        <p:spPr>
          <a:xfrm>
            <a:off x="7123098" y="2497310"/>
            <a:ext cx="1364476" cy="253916"/>
          </a:xfrm>
          <a:prstGeom prst="rect">
            <a:avLst/>
          </a:prstGeom>
        </p:spPr>
        <p:txBody>
          <a:bodyPr wrap="none">
            <a:spAutoFit/>
          </a:bodyPr>
          <a:lstStyle/>
          <a:p>
            <a:r>
              <a:rPr lang="en-US" altLang="zh-CN" sz="1050" dirty="0">
                <a:solidFill>
                  <a:srgbClr val="C00000"/>
                </a:solidFill>
                <a:latin typeface="Helvetica" pitchFamily="2" charset="0"/>
              </a:rPr>
              <a:t>Threshold</a:t>
            </a:r>
            <a:r>
              <a:rPr lang="zh-CN" altLang="en-US" sz="1050" dirty="0">
                <a:solidFill>
                  <a:srgbClr val="C00000"/>
                </a:solidFill>
                <a:latin typeface="Helvetica" pitchFamily="2" charset="0"/>
              </a:rPr>
              <a:t> </a:t>
            </a:r>
            <a:r>
              <a:rPr lang="en-US" sz="1050" dirty="0">
                <a:solidFill>
                  <a:srgbClr val="C00000"/>
                </a:solidFill>
                <a:latin typeface="Helvetica" pitchFamily="2" charset="0"/>
              </a:rPr>
              <a:t>P</a:t>
            </a:r>
            <a:r>
              <a:rPr lang="en-US" altLang="zh-CN" sz="1050" dirty="0">
                <a:solidFill>
                  <a:srgbClr val="C00000"/>
                </a:solidFill>
                <a:latin typeface="Helvetica" pitchFamily="2" charset="0"/>
              </a:rPr>
              <a:t>=</a:t>
            </a:r>
            <a:r>
              <a:rPr lang="en-US" sz="1050" dirty="0">
                <a:solidFill>
                  <a:srgbClr val="C00000"/>
                </a:solidFill>
                <a:latin typeface="Helvetica" pitchFamily="2" charset="0"/>
              </a:rPr>
              <a:t>5x10</a:t>
            </a:r>
            <a:r>
              <a:rPr lang="en-US" sz="1050" baseline="30000" dirty="0">
                <a:solidFill>
                  <a:srgbClr val="C00000"/>
                </a:solidFill>
                <a:latin typeface="Helvetica" pitchFamily="2" charset="0"/>
              </a:rPr>
              <a:t>-8</a:t>
            </a:r>
            <a:endParaRPr lang="en-CN" sz="1050" dirty="0">
              <a:solidFill>
                <a:srgbClr val="C00000"/>
              </a:solidFill>
              <a:latin typeface="Helvetica" pitchFamily="2" charset="0"/>
            </a:endParaRPr>
          </a:p>
        </p:txBody>
      </p:sp>
      <p:pic>
        <p:nvPicPr>
          <p:cNvPr id="9" name="Picture 8">
            <a:extLst>
              <a:ext uri="{FF2B5EF4-FFF2-40B4-BE49-F238E27FC236}">
                <a16:creationId xmlns:a16="http://schemas.microsoft.com/office/drawing/2014/main" id="{80998CBA-B405-894B-8FCE-366DBC44016B}"/>
              </a:ext>
            </a:extLst>
          </p:cNvPr>
          <p:cNvPicPr>
            <a:picLocks noChangeAspect="1"/>
          </p:cNvPicPr>
          <p:nvPr/>
        </p:nvPicPr>
        <p:blipFill>
          <a:blip r:embed="rId3"/>
          <a:stretch>
            <a:fillRect/>
          </a:stretch>
        </p:blipFill>
        <p:spPr>
          <a:xfrm>
            <a:off x="4343002" y="3492295"/>
            <a:ext cx="4024807" cy="2372705"/>
          </a:xfrm>
          <a:prstGeom prst="rect">
            <a:avLst/>
          </a:prstGeom>
        </p:spPr>
      </p:pic>
      <p:sp>
        <p:nvSpPr>
          <p:cNvPr id="10" name="Rectangle 9">
            <a:extLst>
              <a:ext uri="{FF2B5EF4-FFF2-40B4-BE49-F238E27FC236}">
                <a16:creationId xmlns:a16="http://schemas.microsoft.com/office/drawing/2014/main" id="{ADDC24D7-9B47-D245-8274-1BB4746455FA}"/>
              </a:ext>
            </a:extLst>
          </p:cNvPr>
          <p:cNvSpPr/>
          <p:nvPr/>
        </p:nvSpPr>
        <p:spPr>
          <a:xfrm>
            <a:off x="4582154" y="5759191"/>
            <a:ext cx="2674130" cy="219291"/>
          </a:xfrm>
          <a:prstGeom prst="rect">
            <a:avLst/>
          </a:prstGeom>
        </p:spPr>
        <p:txBody>
          <a:bodyPr wrap="none">
            <a:spAutoFit/>
          </a:bodyPr>
          <a:lstStyle/>
          <a:p>
            <a:r>
              <a:rPr lang="en-CN" sz="825" i="1" dirty="0">
                <a:solidFill>
                  <a:schemeClr val="tx1">
                    <a:lumMod val="50000"/>
                    <a:lumOff val="50000"/>
                  </a:schemeClr>
                </a:solidFill>
                <a:latin typeface="Helvetica" pitchFamily="2" charset="0"/>
              </a:rPr>
              <a:t>https://www.ebi.ac.uk/gwas/docs/diagram-downloads</a:t>
            </a:r>
          </a:p>
        </p:txBody>
      </p:sp>
      <p:sp>
        <p:nvSpPr>
          <p:cNvPr id="11" name="TextBox 10">
            <a:extLst>
              <a:ext uri="{FF2B5EF4-FFF2-40B4-BE49-F238E27FC236}">
                <a16:creationId xmlns:a16="http://schemas.microsoft.com/office/drawing/2014/main" id="{D9016B53-4938-404D-9875-7C2E2CA29D20}"/>
              </a:ext>
            </a:extLst>
          </p:cNvPr>
          <p:cNvSpPr txBox="1"/>
          <p:nvPr/>
        </p:nvSpPr>
        <p:spPr>
          <a:xfrm>
            <a:off x="504233" y="3841359"/>
            <a:ext cx="3631419" cy="1143903"/>
          </a:xfrm>
          <a:prstGeom prst="rect">
            <a:avLst/>
          </a:prstGeom>
          <a:noFill/>
        </p:spPr>
        <p:txBody>
          <a:bodyPr wrap="square" rtlCol="0">
            <a:spAutoFit/>
          </a:bodyPr>
          <a:lstStyle/>
          <a:p>
            <a:pPr>
              <a:spcAft>
                <a:spcPts val="450"/>
              </a:spcAft>
            </a:pPr>
            <a:r>
              <a:rPr lang="en-US" altLang="zh-CN" sz="1500" b="1" dirty="0">
                <a:latin typeface="Helvetica" pitchFamily="2" charset="0"/>
              </a:rPr>
              <a:t>GWAS</a:t>
            </a:r>
            <a:r>
              <a:rPr lang="zh-CN" altLang="en-US" sz="1500" b="1" dirty="0">
                <a:latin typeface="Helvetica" pitchFamily="2" charset="0"/>
              </a:rPr>
              <a:t> </a:t>
            </a:r>
            <a:r>
              <a:rPr lang="en-US" altLang="zh-CN" sz="1500" b="1" dirty="0">
                <a:latin typeface="Helvetica" pitchFamily="2" charset="0"/>
              </a:rPr>
              <a:t>Catalog:</a:t>
            </a:r>
          </a:p>
          <a:p>
            <a:pPr marL="257175" indent="-257175">
              <a:spcAft>
                <a:spcPts val="450"/>
              </a:spcAft>
              <a:buFont typeface="Arial" panose="020B0604020202020204" pitchFamily="34" charset="0"/>
              <a:buChar char="•"/>
            </a:pPr>
            <a:r>
              <a:rPr lang="en-US" altLang="zh-CN" sz="1500" dirty="0">
                <a:latin typeface="Helvetica" pitchFamily="2" charset="0"/>
              </a:rPr>
              <a:t>Published</a:t>
            </a:r>
            <a:r>
              <a:rPr lang="zh-CN" altLang="en-US" sz="1500" dirty="0">
                <a:latin typeface="Helvetica" pitchFamily="2" charset="0"/>
              </a:rPr>
              <a:t> </a:t>
            </a:r>
            <a:r>
              <a:rPr lang="en-US" altLang="zh-CN" sz="1500" dirty="0">
                <a:latin typeface="Helvetica" pitchFamily="2" charset="0"/>
              </a:rPr>
              <a:t>Genome-Wide</a:t>
            </a:r>
            <a:r>
              <a:rPr lang="zh-CN" altLang="en-US" sz="1500" dirty="0">
                <a:latin typeface="Helvetica" pitchFamily="2" charset="0"/>
              </a:rPr>
              <a:t> </a:t>
            </a:r>
            <a:r>
              <a:rPr lang="en-US" altLang="zh-CN" sz="1500" dirty="0">
                <a:latin typeface="Helvetica" pitchFamily="2" charset="0"/>
              </a:rPr>
              <a:t>Associations</a:t>
            </a:r>
            <a:r>
              <a:rPr lang="zh-CN" altLang="en-US" sz="1500" dirty="0">
                <a:latin typeface="Helvetica" pitchFamily="2" charset="0"/>
              </a:rPr>
              <a:t> </a:t>
            </a:r>
            <a:r>
              <a:rPr lang="en-US" altLang="zh-CN" sz="1500" dirty="0">
                <a:latin typeface="Helvetica" pitchFamily="2" charset="0"/>
              </a:rPr>
              <a:t>at</a:t>
            </a:r>
            <a:r>
              <a:rPr lang="zh-CN" altLang="en-US" sz="1500" dirty="0">
                <a:latin typeface="Helvetica" pitchFamily="2" charset="0"/>
              </a:rPr>
              <a:t> </a:t>
            </a:r>
            <a:r>
              <a:rPr lang="en-US" altLang="zh-CN" sz="1500" dirty="0">
                <a:latin typeface="Helvetica" pitchFamily="2" charset="0"/>
              </a:rPr>
              <a:t>P&lt;5</a:t>
            </a:r>
            <a:r>
              <a:rPr lang="zh-CN" altLang="en-US" sz="1500" dirty="0">
                <a:latin typeface="Helvetica" pitchFamily="2" charset="0"/>
              </a:rPr>
              <a:t>*</a:t>
            </a:r>
            <a:r>
              <a:rPr lang="en-US" altLang="zh-CN" sz="1500" dirty="0">
                <a:latin typeface="Helvetica" pitchFamily="2" charset="0"/>
              </a:rPr>
              <a:t>10</a:t>
            </a:r>
            <a:r>
              <a:rPr lang="en-US" altLang="zh-CN" sz="1500" baseline="30000" dirty="0">
                <a:latin typeface="Helvetica" pitchFamily="2" charset="0"/>
              </a:rPr>
              <a:t>-8</a:t>
            </a:r>
          </a:p>
          <a:p>
            <a:pPr marL="257175" indent="-257175">
              <a:spcAft>
                <a:spcPts val="450"/>
              </a:spcAft>
              <a:buFont typeface="Arial" panose="020B0604020202020204" pitchFamily="34" charset="0"/>
              <a:buChar char="•"/>
            </a:pPr>
            <a:r>
              <a:rPr lang="en-US" altLang="zh-CN" sz="1500" dirty="0">
                <a:latin typeface="Helvetica" pitchFamily="2" charset="0"/>
                <a:hlinkClick r:id="rId4"/>
              </a:rPr>
              <a:t>https://www.ebi.ac.uk/gwas/</a:t>
            </a:r>
            <a:endParaRPr lang="en-US" altLang="zh-CN" sz="1500" dirty="0">
              <a:latin typeface="Helvetica" pitchFamily="2" charset="0"/>
            </a:endParaRPr>
          </a:p>
        </p:txBody>
      </p:sp>
      <p:sp>
        <p:nvSpPr>
          <p:cNvPr id="14" name="Slide Number Placeholder 1">
            <a:extLst>
              <a:ext uri="{FF2B5EF4-FFF2-40B4-BE49-F238E27FC236}">
                <a16:creationId xmlns:a16="http://schemas.microsoft.com/office/drawing/2014/main" id="{D8668D49-28AD-7052-8617-1BA50EEC976C}"/>
              </a:ext>
            </a:extLst>
          </p:cNvPr>
          <p:cNvSpPr>
            <a:spLocks noGrp="1"/>
          </p:cNvSpPr>
          <p:nvPr>
            <p:ph type="sldNum" sz="quarter" idx="12"/>
          </p:nvPr>
        </p:nvSpPr>
        <p:spPr>
          <a:xfrm>
            <a:off x="5389418" y="6356351"/>
            <a:ext cx="3125932" cy="365125"/>
          </a:xfrm>
        </p:spPr>
        <p:txBody>
          <a:bodyPr/>
          <a:lstStyle/>
          <a:p>
            <a:r>
              <a:rPr lang="en-US" dirty="0">
                <a:solidFill>
                  <a:schemeClr val="tx1"/>
                </a:solidFill>
              </a:rPr>
              <a:t>Slide courtesy: Yucheng T. Yang</a:t>
            </a:r>
          </a:p>
        </p:txBody>
      </p:sp>
    </p:spTree>
    <p:extLst>
      <p:ext uri="{BB962C8B-B14F-4D97-AF65-F5344CB8AC3E}">
        <p14:creationId xmlns:p14="http://schemas.microsoft.com/office/powerpoint/2010/main" val="1644054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54ED-DCEC-F9A9-3998-A11F0C0D7585}"/>
              </a:ext>
            </a:extLst>
          </p:cNvPr>
          <p:cNvSpPr>
            <a:spLocks noGrp="1"/>
          </p:cNvSpPr>
          <p:nvPr>
            <p:ph type="title"/>
          </p:nvPr>
        </p:nvSpPr>
        <p:spPr/>
        <p:txBody>
          <a:bodyPr/>
          <a:lstStyle/>
          <a:p>
            <a:r>
              <a:rPr lang="en-US" dirty="0"/>
              <a:t>Rare Variant </a:t>
            </a:r>
            <a:r>
              <a:rPr lang="en-CN" dirty="0"/>
              <a:t>Association Test (RVAT)</a:t>
            </a:r>
          </a:p>
        </p:txBody>
      </p:sp>
      <p:sp>
        <p:nvSpPr>
          <p:cNvPr id="3" name="Content Placeholder 2">
            <a:extLst>
              <a:ext uri="{FF2B5EF4-FFF2-40B4-BE49-F238E27FC236}">
                <a16:creationId xmlns:a16="http://schemas.microsoft.com/office/drawing/2014/main" id="{65AE7F22-2D91-66F7-CD2F-047B4F41B3FD}"/>
              </a:ext>
            </a:extLst>
          </p:cNvPr>
          <p:cNvSpPr>
            <a:spLocks noGrp="1"/>
          </p:cNvSpPr>
          <p:nvPr>
            <p:ph idx="1"/>
          </p:nvPr>
        </p:nvSpPr>
        <p:spPr/>
        <p:txBody>
          <a:bodyPr/>
          <a:lstStyle/>
          <a:p>
            <a:r>
              <a:rPr lang="en-US" dirty="0"/>
              <a:t>B</a:t>
            </a:r>
            <a:r>
              <a:rPr lang="en-CN" dirty="0"/>
              <a:t>ased on exome/genome sequencing</a:t>
            </a:r>
          </a:p>
          <a:p>
            <a:pPr lvl="1"/>
            <a:r>
              <a:rPr lang="en-US" dirty="0"/>
              <a:t>M</a:t>
            </a:r>
            <a:r>
              <a:rPr lang="en-CN" dirty="0"/>
              <a:t>any more loci collected than SNP chips</a:t>
            </a:r>
          </a:p>
          <a:p>
            <a:pPr lvl="2"/>
            <a:r>
              <a:rPr lang="en-US" dirty="0"/>
              <a:t>S</a:t>
            </a:r>
            <a:r>
              <a:rPr lang="en-CN" dirty="0"/>
              <a:t>ample size Vs. statistical power</a:t>
            </a:r>
          </a:p>
          <a:p>
            <a:pPr lvl="1"/>
            <a:endParaRPr lang="en-US" dirty="0"/>
          </a:p>
          <a:p>
            <a:pPr lvl="1"/>
            <a:r>
              <a:rPr lang="en-US" dirty="0"/>
              <a:t>N</a:t>
            </a:r>
            <a:r>
              <a:rPr lang="en-CN" dirty="0"/>
              <a:t>ot limited to SNPs—can test SVs, etc.</a:t>
            </a:r>
          </a:p>
          <a:p>
            <a:pPr lvl="1"/>
            <a:endParaRPr lang="en-US" dirty="0"/>
          </a:p>
          <a:p>
            <a:pPr lvl="1"/>
            <a:r>
              <a:rPr lang="en-US" dirty="0"/>
              <a:t>I</a:t>
            </a:r>
            <a:r>
              <a:rPr lang="en-CN" dirty="0"/>
              <a:t>nclude rare variants</a:t>
            </a:r>
          </a:p>
          <a:p>
            <a:pPr lvl="1"/>
            <a:endParaRPr lang="en-CN" dirty="0"/>
          </a:p>
          <a:p>
            <a:pPr lvl="1"/>
            <a:r>
              <a:rPr lang="en-US" dirty="0"/>
              <a:t>Methods s</a:t>
            </a:r>
            <a:r>
              <a:rPr lang="en-CN" dirty="0"/>
              <a:t>uch as</a:t>
            </a:r>
          </a:p>
          <a:p>
            <a:pPr lvl="2"/>
            <a:r>
              <a:rPr lang="en-US" dirty="0">
                <a:solidFill>
                  <a:srgbClr val="1B1B1B"/>
                </a:solidFill>
                <a:latin typeface="Cambria" panose="02040503050406030204" pitchFamily="18" charset="0"/>
              </a:rPr>
              <a:t>T</a:t>
            </a:r>
            <a:r>
              <a:rPr lang="en-US" b="0" i="0" u="none" strike="noStrike" dirty="0">
                <a:solidFill>
                  <a:srgbClr val="1B1B1B"/>
                </a:solidFill>
                <a:effectLst/>
                <a:latin typeface="Cambria" panose="02040503050406030204" pitchFamily="18" charset="0"/>
              </a:rPr>
              <a:t>he Sequence </a:t>
            </a:r>
            <a:r>
              <a:rPr lang="en-US" dirty="0">
                <a:solidFill>
                  <a:srgbClr val="1B1B1B"/>
                </a:solidFill>
                <a:latin typeface="Cambria" panose="02040503050406030204" pitchFamily="18" charset="0"/>
              </a:rPr>
              <a:t>K</a:t>
            </a:r>
            <a:r>
              <a:rPr lang="en-US" b="0" i="0" u="none" strike="noStrike" dirty="0">
                <a:solidFill>
                  <a:srgbClr val="1B1B1B"/>
                </a:solidFill>
                <a:effectLst/>
                <a:latin typeface="Cambria" panose="02040503050406030204" pitchFamily="18" charset="0"/>
              </a:rPr>
              <a:t>ernel </a:t>
            </a:r>
            <a:r>
              <a:rPr lang="en-US" dirty="0">
                <a:solidFill>
                  <a:srgbClr val="1B1B1B"/>
                </a:solidFill>
                <a:latin typeface="Cambria" panose="02040503050406030204" pitchFamily="18" charset="0"/>
              </a:rPr>
              <a:t>A</a:t>
            </a:r>
            <a:r>
              <a:rPr lang="en-US" b="0" i="0" u="none" strike="noStrike" dirty="0">
                <a:solidFill>
                  <a:srgbClr val="1B1B1B"/>
                </a:solidFill>
                <a:effectLst/>
                <a:latin typeface="Cambria" panose="02040503050406030204" pitchFamily="18" charset="0"/>
              </a:rPr>
              <a:t>ssociation </a:t>
            </a:r>
            <a:r>
              <a:rPr lang="en-US" dirty="0">
                <a:solidFill>
                  <a:srgbClr val="1B1B1B"/>
                </a:solidFill>
                <a:latin typeface="Cambria" panose="02040503050406030204" pitchFamily="18" charset="0"/>
              </a:rPr>
              <a:t>T</a:t>
            </a:r>
            <a:r>
              <a:rPr lang="en-US" b="0" i="0" u="none" strike="noStrike" dirty="0">
                <a:solidFill>
                  <a:srgbClr val="1B1B1B"/>
                </a:solidFill>
                <a:effectLst/>
                <a:latin typeface="Cambria" panose="02040503050406030204" pitchFamily="18" charset="0"/>
              </a:rPr>
              <a:t>est (SKAT) / SKAT-O (Optimal)</a:t>
            </a:r>
          </a:p>
          <a:p>
            <a:pPr lvl="2"/>
            <a:r>
              <a:rPr lang="en-US" dirty="0">
                <a:solidFill>
                  <a:srgbClr val="1B1B1B"/>
                </a:solidFill>
                <a:latin typeface="Cambria" panose="02040503050406030204" pitchFamily="18" charset="0"/>
              </a:rPr>
              <a:t>The </a:t>
            </a:r>
            <a:r>
              <a:rPr lang="en-US" b="0" i="0" u="none" strike="noStrike" dirty="0">
                <a:solidFill>
                  <a:srgbClr val="111111"/>
                </a:solidFill>
                <a:effectLst/>
                <a:latin typeface="system-ui"/>
              </a:rPr>
              <a:t>variant-Set Test for Association using Annotation </a:t>
            </a:r>
            <a:r>
              <a:rPr lang="en-US" i="0" u="none" strike="noStrike" dirty="0" err="1">
                <a:solidFill>
                  <a:srgbClr val="111111"/>
                </a:solidFill>
                <a:effectLst/>
                <a:latin typeface="system-ui"/>
              </a:rPr>
              <a:t>infoRmation</a:t>
            </a:r>
            <a:r>
              <a:rPr lang="en-US" b="0" i="0" u="none" strike="noStrike" dirty="0">
                <a:solidFill>
                  <a:srgbClr val="111111"/>
                </a:solidFill>
                <a:effectLst/>
                <a:latin typeface="system-ui"/>
              </a:rPr>
              <a:t> (STAAR)</a:t>
            </a:r>
            <a:endParaRPr lang="en-CN" b="0" i="0" u="none" strike="noStrike" dirty="0">
              <a:solidFill>
                <a:srgbClr val="1B1B1B"/>
              </a:solidFill>
              <a:effectLst/>
              <a:latin typeface="Cambria" panose="02040503050406030204" pitchFamily="18" charset="0"/>
            </a:endParaRPr>
          </a:p>
          <a:p>
            <a:pPr lvl="2"/>
            <a:endParaRPr lang="en-CN" dirty="0"/>
          </a:p>
        </p:txBody>
      </p:sp>
    </p:spTree>
    <p:extLst>
      <p:ext uri="{BB962C8B-B14F-4D97-AF65-F5344CB8AC3E}">
        <p14:creationId xmlns:p14="http://schemas.microsoft.com/office/powerpoint/2010/main" val="3292757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72B5-64C7-921C-C61A-45EA0F3D88DF}"/>
              </a:ext>
            </a:extLst>
          </p:cNvPr>
          <p:cNvSpPr>
            <a:spLocks noGrp="1"/>
          </p:cNvSpPr>
          <p:nvPr>
            <p:ph type="title"/>
          </p:nvPr>
        </p:nvSpPr>
        <p:spPr/>
        <p:txBody>
          <a:bodyPr/>
          <a:lstStyle/>
          <a:p>
            <a:r>
              <a:rPr lang="en-CN" dirty="0"/>
              <a:t>STAAR</a:t>
            </a:r>
          </a:p>
        </p:txBody>
      </p:sp>
      <p:pic>
        <p:nvPicPr>
          <p:cNvPr id="5" name="Content Placeholder 4">
            <a:extLst>
              <a:ext uri="{FF2B5EF4-FFF2-40B4-BE49-F238E27FC236}">
                <a16:creationId xmlns:a16="http://schemas.microsoft.com/office/drawing/2014/main" id="{FFA5D390-64A1-07C4-798E-F15451B9F10D}"/>
              </a:ext>
            </a:extLst>
          </p:cNvPr>
          <p:cNvPicPr>
            <a:picLocks noGrp="1" noChangeAspect="1"/>
          </p:cNvPicPr>
          <p:nvPr>
            <p:ph idx="1"/>
          </p:nvPr>
        </p:nvPicPr>
        <p:blipFill>
          <a:blip r:embed="rId2"/>
          <a:stretch>
            <a:fillRect/>
          </a:stretch>
        </p:blipFill>
        <p:spPr>
          <a:xfrm>
            <a:off x="933270" y="955675"/>
            <a:ext cx="7190148" cy="5221288"/>
          </a:xfrm>
        </p:spPr>
      </p:pic>
      <p:sp>
        <p:nvSpPr>
          <p:cNvPr id="6" name="TextBox 5">
            <a:extLst>
              <a:ext uri="{FF2B5EF4-FFF2-40B4-BE49-F238E27FC236}">
                <a16:creationId xmlns:a16="http://schemas.microsoft.com/office/drawing/2014/main" id="{AA45E178-9DFB-C174-9171-9EF38BB6C035}"/>
              </a:ext>
            </a:extLst>
          </p:cNvPr>
          <p:cNvSpPr txBox="1"/>
          <p:nvPr/>
        </p:nvSpPr>
        <p:spPr>
          <a:xfrm>
            <a:off x="4244902" y="6544105"/>
            <a:ext cx="4899098" cy="261610"/>
          </a:xfrm>
          <a:prstGeom prst="rect">
            <a:avLst/>
          </a:prstGeom>
          <a:noFill/>
        </p:spPr>
        <p:txBody>
          <a:bodyPr wrap="none" rtlCol="0">
            <a:spAutoFit/>
          </a:bodyPr>
          <a:lstStyle/>
          <a:p>
            <a:r>
              <a:rPr lang="en-CN" sz="1100" dirty="0"/>
              <a:t>Li et al., Nature Methods, 2022; Doi: </a:t>
            </a:r>
            <a:r>
              <a:rPr lang="en-US" sz="1100" dirty="0">
                <a:effectLst/>
                <a:latin typeface="-apple-system"/>
              </a:rPr>
              <a:t>https://</a:t>
            </a:r>
            <a:r>
              <a:rPr lang="en-US" sz="1100" dirty="0" err="1">
                <a:effectLst/>
                <a:latin typeface="-apple-system"/>
              </a:rPr>
              <a:t>doi.org</a:t>
            </a:r>
            <a:r>
              <a:rPr lang="en-US" sz="1100" dirty="0">
                <a:effectLst/>
                <a:latin typeface="-apple-system"/>
              </a:rPr>
              <a:t>/10.1038/s41592-022-01640-x</a:t>
            </a:r>
          </a:p>
        </p:txBody>
      </p:sp>
    </p:spTree>
    <p:extLst>
      <p:ext uri="{BB962C8B-B14F-4D97-AF65-F5344CB8AC3E}">
        <p14:creationId xmlns:p14="http://schemas.microsoft.com/office/powerpoint/2010/main" val="629552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3756-1DB8-0704-4880-378D5E186989}"/>
              </a:ext>
            </a:extLst>
          </p:cNvPr>
          <p:cNvSpPr>
            <a:spLocks noGrp="1"/>
          </p:cNvSpPr>
          <p:nvPr>
            <p:ph type="title"/>
          </p:nvPr>
        </p:nvSpPr>
        <p:spPr/>
        <p:txBody>
          <a:bodyPr/>
          <a:lstStyle/>
          <a:p>
            <a:r>
              <a:rPr lang="en-CN" dirty="0"/>
              <a:t>STAAR</a:t>
            </a:r>
          </a:p>
        </p:txBody>
      </p:sp>
      <p:pic>
        <p:nvPicPr>
          <p:cNvPr id="5" name="Content Placeholder 4">
            <a:extLst>
              <a:ext uri="{FF2B5EF4-FFF2-40B4-BE49-F238E27FC236}">
                <a16:creationId xmlns:a16="http://schemas.microsoft.com/office/drawing/2014/main" id="{2C58865E-A2DE-A210-CFAF-DABF00D9A68F}"/>
              </a:ext>
            </a:extLst>
          </p:cNvPr>
          <p:cNvPicPr>
            <a:picLocks noGrp="1" noChangeAspect="1"/>
          </p:cNvPicPr>
          <p:nvPr>
            <p:ph idx="1"/>
          </p:nvPr>
        </p:nvPicPr>
        <p:blipFill>
          <a:blip r:embed="rId2"/>
          <a:stretch>
            <a:fillRect/>
          </a:stretch>
        </p:blipFill>
        <p:spPr>
          <a:xfrm>
            <a:off x="1481908" y="846066"/>
            <a:ext cx="4447837" cy="4202294"/>
          </a:xfrm>
        </p:spPr>
      </p:pic>
      <p:pic>
        <p:nvPicPr>
          <p:cNvPr id="7" name="Picture 6">
            <a:extLst>
              <a:ext uri="{FF2B5EF4-FFF2-40B4-BE49-F238E27FC236}">
                <a16:creationId xmlns:a16="http://schemas.microsoft.com/office/drawing/2014/main" id="{C1F31C2F-DF7D-9511-A0D5-71D751E6C855}"/>
              </a:ext>
            </a:extLst>
          </p:cNvPr>
          <p:cNvPicPr>
            <a:picLocks noChangeAspect="1"/>
          </p:cNvPicPr>
          <p:nvPr/>
        </p:nvPicPr>
        <p:blipFill>
          <a:blip r:embed="rId3"/>
          <a:stretch>
            <a:fillRect/>
          </a:stretch>
        </p:blipFill>
        <p:spPr>
          <a:xfrm>
            <a:off x="1481908" y="5030932"/>
            <a:ext cx="4461605" cy="1827068"/>
          </a:xfrm>
          <a:prstGeom prst="rect">
            <a:avLst/>
          </a:prstGeom>
        </p:spPr>
      </p:pic>
      <p:sp>
        <p:nvSpPr>
          <p:cNvPr id="8" name="TextBox 7">
            <a:extLst>
              <a:ext uri="{FF2B5EF4-FFF2-40B4-BE49-F238E27FC236}">
                <a16:creationId xmlns:a16="http://schemas.microsoft.com/office/drawing/2014/main" id="{77B84037-095E-DD69-CC4D-A549888997E0}"/>
              </a:ext>
            </a:extLst>
          </p:cNvPr>
          <p:cNvSpPr txBox="1"/>
          <p:nvPr/>
        </p:nvSpPr>
        <p:spPr>
          <a:xfrm>
            <a:off x="6179126" y="6179127"/>
            <a:ext cx="2964873" cy="430887"/>
          </a:xfrm>
          <a:prstGeom prst="rect">
            <a:avLst/>
          </a:prstGeom>
          <a:noFill/>
        </p:spPr>
        <p:txBody>
          <a:bodyPr wrap="square" rtlCol="0">
            <a:spAutoFit/>
          </a:bodyPr>
          <a:lstStyle/>
          <a:p>
            <a:r>
              <a:rPr lang="en-CN" sz="1100" dirty="0"/>
              <a:t>Li et al., Nature Methods, 2022; Doi: </a:t>
            </a:r>
            <a:r>
              <a:rPr lang="en-US" sz="1100" dirty="0">
                <a:effectLst/>
                <a:latin typeface="-apple-system"/>
              </a:rPr>
              <a:t>https://</a:t>
            </a:r>
            <a:r>
              <a:rPr lang="en-US" sz="1100" dirty="0" err="1">
                <a:effectLst/>
                <a:latin typeface="-apple-system"/>
              </a:rPr>
              <a:t>doi.org</a:t>
            </a:r>
            <a:r>
              <a:rPr lang="en-US" sz="1100" dirty="0">
                <a:effectLst/>
                <a:latin typeface="-apple-system"/>
              </a:rPr>
              <a:t>/10.1038/s41592-022-01640-x</a:t>
            </a:r>
          </a:p>
        </p:txBody>
      </p:sp>
    </p:spTree>
    <p:extLst>
      <p:ext uri="{BB962C8B-B14F-4D97-AF65-F5344CB8AC3E}">
        <p14:creationId xmlns:p14="http://schemas.microsoft.com/office/powerpoint/2010/main" val="4281459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1636-34B4-5DD3-9E62-F1DE619D7CE1}"/>
              </a:ext>
            </a:extLst>
          </p:cNvPr>
          <p:cNvSpPr>
            <a:spLocks noGrp="1"/>
          </p:cNvSpPr>
          <p:nvPr>
            <p:ph type="title"/>
          </p:nvPr>
        </p:nvSpPr>
        <p:spPr/>
        <p:txBody>
          <a:bodyPr/>
          <a:lstStyle/>
          <a:p>
            <a:r>
              <a:rPr lang="en-CN" dirty="0"/>
              <a:t>Review: the consequence of SNPs/InDels</a:t>
            </a:r>
          </a:p>
        </p:txBody>
      </p:sp>
      <p:sp>
        <p:nvSpPr>
          <p:cNvPr id="4" name="Content Placeholder 2">
            <a:extLst>
              <a:ext uri="{FF2B5EF4-FFF2-40B4-BE49-F238E27FC236}">
                <a16:creationId xmlns:a16="http://schemas.microsoft.com/office/drawing/2014/main" id="{40693FE0-54C4-7767-C0A8-ECEEF24087DF}"/>
              </a:ext>
            </a:extLst>
          </p:cNvPr>
          <p:cNvSpPr>
            <a:spLocks noGrp="1"/>
          </p:cNvSpPr>
          <p:nvPr>
            <p:ph idx="1"/>
          </p:nvPr>
        </p:nvSpPr>
        <p:spPr>
          <a:xfrm>
            <a:off x="319314" y="955616"/>
            <a:ext cx="8418286" cy="5617461"/>
          </a:xfrm>
        </p:spPr>
        <p:txBody>
          <a:bodyPr/>
          <a:lstStyle/>
          <a:p>
            <a:r>
              <a:rPr lang="en-US" dirty="0"/>
              <a:t>P</a:t>
            </a:r>
            <a:r>
              <a:rPr lang="en-CN" dirty="0"/>
              <a:t>ossible consequences of SNPs/InDels</a:t>
            </a:r>
          </a:p>
          <a:p>
            <a:pPr lvl="1"/>
            <a:r>
              <a:rPr lang="en-US" dirty="0"/>
              <a:t>R</a:t>
            </a:r>
            <a:r>
              <a:rPr lang="en-CN" dirty="0"/>
              <a:t>elative to a protein-coding gene:</a:t>
            </a:r>
          </a:p>
          <a:p>
            <a:pPr lvl="1"/>
            <a:endParaRPr lang="en-CN" dirty="0"/>
          </a:p>
          <a:p>
            <a:pPr lvl="1"/>
            <a:endParaRPr lang="en-CN" dirty="0"/>
          </a:p>
          <a:p>
            <a:pPr lvl="1"/>
            <a:endParaRPr lang="en-CN" dirty="0"/>
          </a:p>
          <a:p>
            <a:pPr lvl="1"/>
            <a:endParaRPr lang="en-CN" dirty="0"/>
          </a:p>
          <a:p>
            <a:pPr lvl="1"/>
            <a:endParaRPr lang="en-CN" dirty="0"/>
          </a:p>
          <a:p>
            <a:pPr lvl="1"/>
            <a:endParaRPr lang="en-CN" dirty="0"/>
          </a:p>
          <a:p>
            <a:pPr lvl="1"/>
            <a:endParaRPr lang="en-CN" dirty="0"/>
          </a:p>
          <a:p>
            <a:pPr lvl="1"/>
            <a:endParaRPr lang="en-CN" dirty="0"/>
          </a:p>
          <a:p>
            <a:pPr lvl="1"/>
            <a:endParaRPr lang="en-CN" dirty="0"/>
          </a:p>
          <a:p>
            <a:pPr lvl="1"/>
            <a:r>
              <a:rPr lang="en-US" dirty="0"/>
              <a:t>O</a:t>
            </a:r>
            <a:r>
              <a:rPr lang="en-CN" dirty="0"/>
              <a:t>utside of protein-coding genes: </a:t>
            </a:r>
          </a:p>
          <a:p>
            <a:pPr lvl="2"/>
            <a:r>
              <a:rPr lang="en-US" dirty="0"/>
              <a:t>Affect r</a:t>
            </a:r>
            <a:r>
              <a:rPr lang="en-CN" dirty="0"/>
              <a:t>egulatory elements -&gt; affect gene regulation</a:t>
            </a:r>
          </a:p>
          <a:p>
            <a:pPr lvl="2"/>
            <a:r>
              <a:rPr lang="en-US" dirty="0"/>
              <a:t>A</a:t>
            </a:r>
            <a:r>
              <a:rPr lang="en-CN" dirty="0"/>
              <a:t>ffect noncoding RNAs</a:t>
            </a:r>
            <a:r>
              <a:rPr lang="en-US" dirty="0"/>
              <a:t>,</a:t>
            </a:r>
            <a:r>
              <a:rPr lang="en-CN" dirty="0"/>
              <a:t> etc.</a:t>
            </a:r>
          </a:p>
        </p:txBody>
      </p:sp>
      <p:pic>
        <p:nvPicPr>
          <p:cNvPr id="5" name="Picture 4">
            <a:extLst>
              <a:ext uri="{FF2B5EF4-FFF2-40B4-BE49-F238E27FC236}">
                <a16:creationId xmlns:a16="http://schemas.microsoft.com/office/drawing/2014/main" id="{9ECCA870-8C0B-66C6-019C-F8EDE21CE136}"/>
              </a:ext>
            </a:extLst>
          </p:cNvPr>
          <p:cNvPicPr>
            <a:picLocks noChangeAspect="1"/>
          </p:cNvPicPr>
          <p:nvPr/>
        </p:nvPicPr>
        <p:blipFill>
          <a:blip r:embed="rId2"/>
          <a:stretch>
            <a:fillRect/>
          </a:stretch>
        </p:blipFill>
        <p:spPr>
          <a:xfrm>
            <a:off x="807397" y="1870264"/>
            <a:ext cx="6875393" cy="3117471"/>
          </a:xfrm>
          <a:prstGeom prst="rect">
            <a:avLst/>
          </a:prstGeom>
        </p:spPr>
      </p:pic>
      <p:sp>
        <p:nvSpPr>
          <p:cNvPr id="6" name="TextBox 5">
            <a:extLst>
              <a:ext uri="{FF2B5EF4-FFF2-40B4-BE49-F238E27FC236}">
                <a16:creationId xmlns:a16="http://schemas.microsoft.com/office/drawing/2014/main" id="{6BC68B95-349B-2480-1E6A-6139FED4E5FB}"/>
              </a:ext>
            </a:extLst>
          </p:cNvPr>
          <p:cNvSpPr txBox="1"/>
          <p:nvPr/>
        </p:nvSpPr>
        <p:spPr>
          <a:xfrm>
            <a:off x="4209096" y="6473431"/>
            <a:ext cx="4934904" cy="261610"/>
          </a:xfrm>
          <a:prstGeom prst="rect">
            <a:avLst/>
          </a:prstGeom>
          <a:noFill/>
        </p:spPr>
        <p:txBody>
          <a:bodyPr wrap="square">
            <a:spAutoFit/>
          </a:bodyPr>
          <a:lstStyle/>
          <a:p>
            <a:r>
              <a:rPr lang="en-CN" sz="1100" dirty="0"/>
              <a:t>http://mart.ensembl.org/info/genome/variation/prediction/predicted_data.html</a:t>
            </a:r>
          </a:p>
        </p:txBody>
      </p:sp>
    </p:spTree>
    <p:extLst>
      <p:ext uri="{BB962C8B-B14F-4D97-AF65-F5344CB8AC3E}">
        <p14:creationId xmlns:p14="http://schemas.microsoft.com/office/powerpoint/2010/main" val="1628650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C71B4-0841-03E4-8B44-3FA9827B0F7D}"/>
              </a:ext>
            </a:extLst>
          </p:cNvPr>
          <p:cNvSpPr>
            <a:spLocks noGrp="1"/>
          </p:cNvSpPr>
          <p:nvPr>
            <p:ph type="title"/>
          </p:nvPr>
        </p:nvSpPr>
        <p:spPr/>
        <p:txBody>
          <a:bodyPr/>
          <a:lstStyle/>
          <a:p>
            <a:r>
              <a:rPr lang="en-CN" dirty="0"/>
              <a:t>SV</a:t>
            </a:r>
            <a:r>
              <a:rPr lang="zh-CN" altLang="en-US" dirty="0"/>
              <a:t> </a:t>
            </a:r>
            <a:r>
              <a:rPr lang="en-US" altLang="zh-CN" dirty="0"/>
              <a:t>GWAS</a:t>
            </a:r>
            <a:endParaRPr lang="en-CN" dirty="0"/>
          </a:p>
        </p:txBody>
      </p:sp>
      <p:sp>
        <p:nvSpPr>
          <p:cNvPr id="3" name="Content Placeholder 2">
            <a:extLst>
              <a:ext uri="{FF2B5EF4-FFF2-40B4-BE49-F238E27FC236}">
                <a16:creationId xmlns:a16="http://schemas.microsoft.com/office/drawing/2014/main" id="{A63817B5-113D-1050-71D0-5678964C04B7}"/>
              </a:ext>
            </a:extLst>
          </p:cNvPr>
          <p:cNvSpPr>
            <a:spLocks noGrp="1"/>
          </p:cNvSpPr>
          <p:nvPr>
            <p:ph idx="1"/>
          </p:nvPr>
        </p:nvSpPr>
        <p:spPr/>
        <p:txBody>
          <a:bodyPr/>
          <a:lstStyle/>
          <a:p>
            <a:r>
              <a:rPr lang="en-US" dirty="0"/>
              <a:t>S</a:t>
            </a:r>
            <a:r>
              <a:rPr lang="en-CN" dirty="0"/>
              <a:t>imilar to SNP GWAS</a:t>
            </a:r>
          </a:p>
          <a:p>
            <a:r>
              <a:rPr lang="en-US" dirty="0"/>
              <a:t>F</a:t>
            </a:r>
            <a:r>
              <a:rPr lang="en-CN" dirty="0"/>
              <a:t>ewer SVs per genome than SNPs</a:t>
            </a:r>
          </a:p>
          <a:p>
            <a:r>
              <a:rPr lang="en-CN" dirty="0"/>
              <a:t>Less statistical burden</a:t>
            </a:r>
          </a:p>
        </p:txBody>
      </p:sp>
      <p:pic>
        <p:nvPicPr>
          <p:cNvPr id="5" name="Picture 4">
            <a:extLst>
              <a:ext uri="{FF2B5EF4-FFF2-40B4-BE49-F238E27FC236}">
                <a16:creationId xmlns:a16="http://schemas.microsoft.com/office/drawing/2014/main" id="{0294BF14-6F51-064B-FA7B-AF94DAE8362F}"/>
              </a:ext>
            </a:extLst>
          </p:cNvPr>
          <p:cNvPicPr>
            <a:picLocks noChangeAspect="1"/>
          </p:cNvPicPr>
          <p:nvPr/>
        </p:nvPicPr>
        <p:blipFill>
          <a:blip r:embed="rId2"/>
          <a:stretch>
            <a:fillRect/>
          </a:stretch>
        </p:blipFill>
        <p:spPr>
          <a:xfrm>
            <a:off x="2216110" y="2297795"/>
            <a:ext cx="4891271" cy="4077281"/>
          </a:xfrm>
          <a:prstGeom prst="rect">
            <a:avLst/>
          </a:prstGeom>
        </p:spPr>
      </p:pic>
      <p:sp>
        <p:nvSpPr>
          <p:cNvPr id="7" name="TextBox 6">
            <a:extLst>
              <a:ext uri="{FF2B5EF4-FFF2-40B4-BE49-F238E27FC236}">
                <a16:creationId xmlns:a16="http://schemas.microsoft.com/office/drawing/2014/main" id="{7879C035-3202-9B37-0B3B-7F9AEFF2CAB7}"/>
              </a:ext>
            </a:extLst>
          </p:cNvPr>
          <p:cNvSpPr txBox="1"/>
          <p:nvPr/>
        </p:nvSpPr>
        <p:spPr>
          <a:xfrm>
            <a:off x="5500253" y="6364211"/>
            <a:ext cx="3403601" cy="430887"/>
          </a:xfrm>
          <a:prstGeom prst="rect">
            <a:avLst/>
          </a:prstGeom>
          <a:noFill/>
        </p:spPr>
        <p:txBody>
          <a:bodyPr wrap="square">
            <a:spAutoFit/>
          </a:bodyPr>
          <a:lstStyle/>
          <a:p>
            <a:r>
              <a:rPr lang="en-US" sz="1100" dirty="0"/>
              <a:t>Harris et al., Nature Reviews Genetics, 2024; Doi: https://</a:t>
            </a:r>
            <a:r>
              <a:rPr lang="en-US" sz="1100" dirty="0" err="1"/>
              <a:t>doi.org</a:t>
            </a:r>
            <a:r>
              <a:rPr lang="en-US" sz="1100" dirty="0"/>
              <a:t>/10.1038/s41576-024-00778-y</a:t>
            </a:r>
          </a:p>
        </p:txBody>
      </p:sp>
    </p:spTree>
    <p:extLst>
      <p:ext uri="{BB962C8B-B14F-4D97-AF65-F5344CB8AC3E}">
        <p14:creationId xmlns:p14="http://schemas.microsoft.com/office/powerpoint/2010/main" val="2021706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3324-0877-753F-DA58-2D8D23B077B3}"/>
              </a:ext>
            </a:extLst>
          </p:cNvPr>
          <p:cNvSpPr>
            <a:spLocks noGrp="1"/>
          </p:cNvSpPr>
          <p:nvPr>
            <p:ph type="title"/>
          </p:nvPr>
        </p:nvSpPr>
        <p:spPr/>
        <p:txBody>
          <a:bodyPr>
            <a:normAutofit fontScale="90000"/>
          </a:bodyPr>
          <a:lstStyle/>
          <a:p>
            <a:r>
              <a:rPr lang="en-US" dirty="0"/>
              <a:t>H</a:t>
            </a:r>
            <a:r>
              <a:rPr lang="en-CN" dirty="0"/>
              <a:t>ow to determine the pathogenicity of variants—machine intelligence based procedures</a:t>
            </a:r>
          </a:p>
        </p:txBody>
      </p:sp>
      <p:sp>
        <p:nvSpPr>
          <p:cNvPr id="3" name="Content Placeholder 2">
            <a:extLst>
              <a:ext uri="{FF2B5EF4-FFF2-40B4-BE49-F238E27FC236}">
                <a16:creationId xmlns:a16="http://schemas.microsoft.com/office/drawing/2014/main" id="{48A22170-B7C2-0B85-B221-0918D3666DA3}"/>
              </a:ext>
            </a:extLst>
          </p:cNvPr>
          <p:cNvSpPr>
            <a:spLocks noGrp="1"/>
          </p:cNvSpPr>
          <p:nvPr>
            <p:ph idx="1"/>
          </p:nvPr>
        </p:nvSpPr>
        <p:spPr/>
        <p:txBody>
          <a:bodyPr/>
          <a:lstStyle/>
          <a:p>
            <a:r>
              <a:rPr lang="en-US" dirty="0"/>
              <a:t>F</a:t>
            </a:r>
            <a:r>
              <a:rPr lang="en-CN" dirty="0"/>
              <a:t>irst step: annotation of variants (features)</a:t>
            </a:r>
          </a:p>
          <a:p>
            <a:endParaRPr lang="en-CN" dirty="0"/>
          </a:p>
          <a:p>
            <a:r>
              <a:rPr lang="en-CN" dirty="0"/>
              <a:t>Then: various machine learning or heuristic scoring designes</a:t>
            </a:r>
          </a:p>
        </p:txBody>
      </p:sp>
    </p:spTree>
    <p:extLst>
      <p:ext uri="{BB962C8B-B14F-4D97-AF65-F5344CB8AC3E}">
        <p14:creationId xmlns:p14="http://schemas.microsoft.com/office/powerpoint/2010/main" val="23347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EA78-9ADA-9ED7-84D6-32259AF95A7C}"/>
              </a:ext>
            </a:extLst>
          </p:cNvPr>
          <p:cNvSpPr>
            <a:spLocks noGrp="1"/>
          </p:cNvSpPr>
          <p:nvPr>
            <p:ph type="title"/>
          </p:nvPr>
        </p:nvSpPr>
        <p:spPr/>
        <p:txBody>
          <a:bodyPr/>
          <a:lstStyle/>
          <a:p>
            <a:r>
              <a:rPr lang="en-US" dirty="0"/>
              <a:t>F</a:t>
            </a:r>
            <a:r>
              <a:rPr lang="en-CN" dirty="0"/>
              <a:t>unctional annotation of SNPs/InDels</a:t>
            </a:r>
          </a:p>
        </p:txBody>
      </p:sp>
      <p:sp>
        <p:nvSpPr>
          <p:cNvPr id="3" name="Content Placeholder 2">
            <a:extLst>
              <a:ext uri="{FF2B5EF4-FFF2-40B4-BE49-F238E27FC236}">
                <a16:creationId xmlns:a16="http://schemas.microsoft.com/office/drawing/2014/main" id="{8F8DA86F-77F1-D73B-977C-9A2B7785511B}"/>
              </a:ext>
            </a:extLst>
          </p:cNvPr>
          <p:cNvSpPr>
            <a:spLocks noGrp="1"/>
          </p:cNvSpPr>
          <p:nvPr>
            <p:ph idx="1"/>
          </p:nvPr>
        </p:nvSpPr>
        <p:spPr/>
        <p:txBody>
          <a:bodyPr/>
          <a:lstStyle/>
          <a:p>
            <a:r>
              <a:rPr lang="en-CN" dirty="0"/>
              <a:t>VEP: </a:t>
            </a:r>
            <a:r>
              <a:rPr lang="en-US" sz="2000" dirty="0"/>
              <a:t>http://</a:t>
            </a:r>
            <a:r>
              <a:rPr lang="en-US" sz="2000" dirty="0" err="1"/>
              <a:t>mart.ensembl.org</a:t>
            </a:r>
            <a:r>
              <a:rPr lang="en-US" sz="2000" dirty="0"/>
              <a:t>/info/docs/tools/</a:t>
            </a:r>
            <a:r>
              <a:rPr lang="en-US" sz="2000" dirty="0" err="1"/>
              <a:t>vep</a:t>
            </a:r>
            <a:r>
              <a:rPr lang="en-US" sz="2000" dirty="0"/>
              <a:t>/online/</a:t>
            </a:r>
            <a:r>
              <a:rPr lang="en-US" sz="2000" dirty="0" err="1"/>
              <a:t>index.html</a:t>
            </a:r>
            <a:endParaRPr lang="en-CN" dirty="0"/>
          </a:p>
        </p:txBody>
      </p:sp>
      <p:pic>
        <p:nvPicPr>
          <p:cNvPr id="5" name="Picture 4">
            <a:extLst>
              <a:ext uri="{FF2B5EF4-FFF2-40B4-BE49-F238E27FC236}">
                <a16:creationId xmlns:a16="http://schemas.microsoft.com/office/drawing/2014/main" id="{153C1CC5-A4BF-F506-FBE9-602CDCF2EA8D}"/>
              </a:ext>
            </a:extLst>
          </p:cNvPr>
          <p:cNvPicPr>
            <a:picLocks noChangeAspect="1"/>
          </p:cNvPicPr>
          <p:nvPr/>
        </p:nvPicPr>
        <p:blipFill>
          <a:blip r:embed="rId2"/>
          <a:stretch>
            <a:fillRect/>
          </a:stretch>
        </p:blipFill>
        <p:spPr>
          <a:xfrm>
            <a:off x="512619" y="1551503"/>
            <a:ext cx="7772400" cy="4029574"/>
          </a:xfrm>
          <a:prstGeom prst="rect">
            <a:avLst/>
          </a:prstGeom>
        </p:spPr>
      </p:pic>
    </p:spTree>
    <p:extLst>
      <p:ext uri="{BB962C8B-B14F-4D97-AF65-F5344CB8AC3E}">
        <p14:creationId xmlns:p14="http://schemas.microsoft.com/office/powerpoint/2010/main" val="1107921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EA78-9ADA-9ED7-84D6-32259AF95A7C}"/>
              </a:ext>
            </a:extLst>
          </p:cNvPr>
          <p:cNvSpPr>
            <a:spLocks noGrp="1"/>
          </p:cNvSpPr>
          <p:nvPr>
            <p:ph type="title"/>
          </p:nvPr>
        </p:nvSpPr>
        <p:spPr/>
        <p:txBody>
          <a:bodyPr/>
          <a:lstStyle/>
          <a:p>
            <a:r>
              <a:rPr lang="en-US" dirty="0"/>
              <a:t>F</a:t>
            </a:r>
            <a:r>
              <a:rPr lang="en-CN" dirty="0"/>
              <a:t>unctional annotation of SNPs/InDels</a:t>
            </a:r>
          </a:p>
        </p:txBody>
      </p:sp>
      <p:sp>
        <p:nvSpPr>
          <p:cNvPr id="3" name="Content Placeholder 2">
            <a:extLst>
              <a:ext uri="{FF2B5EF4-FFF2-40B4-BE49-F238E27FC236}">
                <a16:creationId xmlns:a16="http://schemas.microsoft.com/office/drawing/2014/main" id="{8F8DA86F-77F1-D73B-977C-9A2B7785511B}"/>
              </a:ext>
            </a:extLst>
          </p:cNvPr>
          <p:cNvSpPr>
            <a:spLocks noGrp="1"/>
          </p:cNvSpPr>
          <p:nvPr>
            <p:ph idx="1"/>
          </p:nvPr>
        </p:nvSpPr>
        <p:spPr/>
        <p:txBody>
          <a:bodyPr/>
          <a:lstStyle/>
          <a:p>
            <a:r>
              <a:rPr lang="en-CN" dirty="0"/>
              <a:t>VEP web interface</a:t>
            </a:r>
          </a:p>
        </p:txBody>
      </p:sp>
      <p:pic>
        <p:nvPicPr>
          <p:cNvPr id="8" name="Picture 7">
            <a:extLst>
              <a:ext uri="{FF2B5EF4-FFF2-40B4-BE49-F238E27FC236}">
                <a16:creationId xmlns:a16="http://schemas.microsoft.com/office/drawing/2014/main" id="{D2987251-8CF6-BDA0-87A3-894198A80F60}"/>
              </a:ext>
            </a:extLst>
          </p:cNvPr>
          <p:cNvPicPr>
            <a:picLocks noChangeAspect="1"/>
          </p:cNvPicPr>
          <p:nvPr/>
        </p:nvPicPr>
        <p:blipFill>
          <a:blip r:embed="rId2"/>
          <a:stretch>
            <a:fillRect/>
          </a:stretch>
        </p:blipFill>
        <p:spPr>
          <a:xfrm>
            <a:off x="1690254" y="1490263"/>
            <a:ext cx="5279880" cy="4910531"/>
          </a:xfrm>
          <a:prstGeom prst="rect">
            <a:avLst/>
          </a:prstGeom>
        </p:spPr>
      </p:pic>
      <p:sp>
        <p:nvSpPr>
          <p:cNvPr id="9" name="TextBox 8">
            <a:extLst>
              <a:ext uri="{FF2B5EF4-FFF2-40B4-BE49-F238E27FC236}">
                <a16:creationId xmlns:a16="http://schemas.microsoft.com/office/drawing/2014/main" id="{4CBA473F-5C80-ABA6-CC2A-6A403F53A78C}"/>
              </a:ext>
            </a:extLst>
          </p:cNvPr>
          <p:cNvSpPr txBox="1"/>
          <p:nvPr/>
        </p:nvSpPr>
        <p:spPr>
          <a:xfrm>
            <a:off x="4918361" y="6567055"/>
            <a:ext cx="4022255" cy="261610"/>
          </a:xfrm>
          <a:prstGeom prst="rect">
            <a:avLst/>
          </a:prstGeom>
          <a:noFill/>
        </p:spPr>
        <p:txBody>
          <a:bodyPr wrap="none" rtlCol="0">
            <a:spAutoFit/>
          </a:bodyPr>
          <a:lstStyle/>
          <a:p>
            <a:r>
              <a:rPr lang="en-CN" sz="1100" dirty="0"/>
              <a:t>Tutorial: </a:t>
            </a:r>
            <a:r>
              <a:rPr lang="en-US" sz="1100" dirty="0"/>
              <a:t>https://</a:t>
            </a:r>
            <a:r>
              <a:rPr lang="en-US" sz="1100" dirty="0" err="1"/>
              <a:t>onlinelibrary.wiley.com</a:t>
            </a:r>
            <a:r>
              <a:rPr lang="en-US" sz="1100" dirty="0"/>
              <a:t>/</a:t>
            </a:r>
            <a:r>
              <a:rPr lang="en-US" sz="1100" dirty="0" err="1"/>
              <a:t>doi</a:t>
            </a:r>
            <a:r>
              <a:rPr lang="en-US" sz="1100" dirty="0"/>
              <a:t>/10.1002/humu.24298</a:t>
            </a:r>
            <a:endParaRPr lang="en-CN" sz="1100" dirty="0"/>
          </a:p>
        </p:txBody>
      </p:sp>
    </p:spTree>
    <p:extLst>
      <p:ext uri="{BB962C8B-B14F-4D97-AF65-F5344CB8AC3E}">
        <p14:creationId xmlns:p14="http://schemas.microsoft.com/office/powerpoint/2010/main" val="384255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EA78-9ADA-9ED7-84D6-32259AF95A7C}"/>
              </a:ext>
            </a:extLst>
          </p:cNvPr>
          <p:cNvSpPr>
            <a:spLocks noGrp="1"/>
          </p:cNvSpPr>
          <p:nvPr>
            <p:ph type="title"/>
          </p:nvPr>
        </p:nvSpPr>
        <p:spPr/>
        <p:txBody>
          <a:bodyPr/>
          <a:lstStyle/>
          <a:p>
            <a:r>
              <a:rPr lang="en-US" dirty="0"/>
              <a:t>F</a:t>
            </a:r>
            <a:r>
              <a:rPr lang="en-CN" dirty="0"/>
              <a:t>unctional annotation of SNPs/InDels</a:t>
            </a:r>
          </a:p>
        </p:txBody>
      </p:sp>
      <p:sp>
        <p:nvSpPr>
          <p:cNvPr id="3" name="Content Placeholder 2">
            <a:extLst>
              <a:ext uri="{FF2B5EF4-FFF2-40B4-BE49-F238E27FC236}">
                <a16:creationId xmlns:a16="http://schemas.microsoft.com/office/drawing/2014/main" id="{8F8DA86F-77F1-D73B-977C-9A2B7785511B}"/>
              </a:ext>
            </a:extLst>
          </p:cNvPr>
          <p:cNvSpPr>
            <a:spLocks noGrp="1"/>
          </p:cNvSpPr>
          <p:nvPr>
            <p:ph idx="1"/>
          </p:nvPr>
        </p:nvSpPr>
        <p:spPr/>
        <p:txBody>
          <a:bodyPr/>
          <a:lstStyle/>
          <a:p>
            <a:r>
              <a:rPr lang="en-CN" dirty="0"/>
              <a:t>ANNOVAR: </a:t>
            </a:r>
            <a:r>
              <a:rPr lang="en-US" sz="2000" dirty="0"/>
              <a:t>https://</a:t>
            </a:r>
            <a:r>
              <a:rPr lang="en-US" sz="2000" dirty="0" err="1"/>
              <a:t>annovar.openbioinformatics.org</a:t>
            </a:r>
            <a:r>
              <a:rPr lang="en-US" sz="2000" dirty="0"/>
              <a:t>/</a:t>
            </a:r>
            <a:r>
              <a:rPr lang="en-US" sz="2000" dirty="0" err="1"/>
              <a:t>en</a:t>
            </a:r>
            <a:r>
              <a:rPr lang="en-US" sz="2000" dirty="0"/>
              <a:t>/latest/</a:t>
            </a:r>
            <a:endParaRPr lang="en-CN" dirty="0"/>
          </a:p>
        </p:txBody>
      </p:sp>
      <p:pic>
        <p:nvPicPr>
          <p:cNvPr id="4" name="Picture 3">
            <a:extLst>
              <a:ext uri="{FF2B5EF4-FFF2-40B4-BE49-F238E27FC236}">
                <a16:creationId xmlns:a16="http://schemas.microsoft.com/office/drawing/2014/main" id="{154B22D4-0F93-DB98-CD18-DF8C72276C9B}"/>
              </a:ext>
            </a:extLst>
          </p:cNvPr>
          <p:cNvPicPr>
            <a:picLocks noChangeAspect="1"/>
          </p:cNvPicPr>
          <p:nvPr/>
        </p:nvPicPr>
        <p:blipFill>
          <a:blip r:embed="rId2"/>
          <a:stretch>
            <a:fillRect/>
          </a:stretch>
        </p:blipFill>
        <p:spPr>
          <a:xfrm>
            <a:off x="1422218" y="1750948"/>
            <a:ext cx="6299563" cy="4822479"/>
          </a:xfrm>
          <a:prstGeom prst="rect">
            <a:avLst/>
          </a:prstGeom>
        </p:spPr>
      </p:pic>
    </p:spTree>
    <p:extLst>
      <p:ext uri="{BB962C8B-B14F-4D97-AF65-F5344CB8AC3E}">
        <p14:creationId xmlns:p14="http://schemas.microsoft.com/office/powerpoint/2010/main" val="860245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E78F-1B67-4FA6-ECDE-3FF85C1DFB66}"/>
              </a:ext>
            </a:extLst>
          </p:cNvPr>
          <p:cNvSpPr>
            <a:spLocks noGrp="1"/>
          </p:cNvSpPr>
          <p:nvPr>
            <p:ph type="title"/>
          </p:nvPr>
        </p:nvSpPr>
        <p:spPr/>
        <p:txBody>
          <a:bodyPr/>
          <a:lstStyle/>
          <a:p>
            <a:r>
              <a:rPr lang="en-US" dirty="0"/>
              <a:t>F</a:t>
            </a:r>
            <a:r>
              <a:rPr lang="en-CN" dirty="0"/>
              <a:t>unctional annotation of SNPs/InDels</a:t>
            </a:r>
          </a:p>
        </p:txBody>
      </p:sp>
      <p:sp>
        <p:nvSpPr>
          <p:cNvPr id="3" name="Content Placeholder 2">
            <a:extLst>
              <a:ext uri="{FF2B5EF4-FFF2-40B4-BE49-F238E27FC236}">
                <a16:creationId xmlns:a16="http://schemas.microsoft.com/office/drawing/2014/main" id="{BB5F21B0-5257-8399-5174-CDB09E308372}"/>
              </a:ext>
            </a:extLst>
          </p:cNvPr>
          <p:cNvSpPr>
            <a:spLocks noGrp="1"/>
          </p:cNvSpPr>
          <p:nvPr>
            <p:ph idx="1"/>
          </p:nvPr>
        </p:nvSpPr>
        <p:spPr>
          <a:xfrm>
            <a:off x="319314" y="955617"/>
            <a:ext cx="4003304" cy="5221346"/>
          </a:xfrm>
        </p:spPr>
        <p:txBody>
          <a:bodyPr/>
          <a:lstStyle/>
          <a:p>
            <a:r>
              <a:rPr lang="en-US" dirty="0"/>
              <a:t>R</a:t>
            </a:r>
            <a:r>
              <a:rPr lang="en-CN" dirty="0"/>
              <a:t>egulatory SNPs, quantitative trait loci (QTLs)</a:t>
            </a:r>
          </a:p>
          <a:p>
            <a:pPr lvl="1"/>
            <a:r>
              <a:rPr lang="en-CN" dirty="0"/>
              <a:t>eQTL, expression QTL</a:t>
            </a:r>
          </a:p>
          <a:p>
            <a:pPr lvl="1"/>
            <a:r>
              <a:rPr lang="en-CN" dirty="0"/>
              <a:t>mQTL, methylation QTL</a:t>
            </a:r>
          </a:p>
          <a:p>
            <a:pPr lvl="1"/>
            <a:r>
              <a:rPr lang="en-US" dirty="0"/>
              <a:t>E</a:t>
            </a:r>
            <a:r>
              <a:rPr lang="en-CN" dirty="0"/>
              <a:t>tc.</a:t>
            </a:r>
          </a:p>
          <a:p>
            <a:pPr lvl="1"/>
            <a:endParaRPr lang="en-CN" dirty="0"/>
          </a:p>
        </p:txBody>
      </p:sp>
      <p:pic>
        <p:nvPicPr>
          <p:cNvPr id="5" name="Picture 4">
            <a:extLst>
              <a:ext uri="{FF2B5EF4-FFF2-40B4-BE49-F238E27FC236}">
                <a16:creationId xmlns:a16="http://schemas.microsoft.com/office/drawing/2014/main" id="{F4A0C807-9021-E353-2B0D-0ADDAF75ABED}"/>
              </a:ext>
            </a:extLst>
          </p:cNvPr>
          <p:cNvPicPr>
            <a:picLocks noChangeAspect="1"/>
          </p:cNvPicPr>
          <p:nvPr/>
        </p:nvPicPr>
        <p:blipFill>
          <a:blip r:embed="rId2"/>
          <a:stretch>
            <a:fillRect/>
          </a:stretch>
        </p:blipFill>
        <p:spPr>
          <a:xfrm>
            <a:off x="4212607" y="1104438"/>
            <a:ext cx="4612079" cy="4649124"/>
          </a:xfrm>
          <a:prstGeom prst="rect">
            <a:avLst/>
          </a:prstGeom>
        </p:spPr>
      </p:pic>
      <p:sp>
        <p:nvSpPr>
          <p:cNvPr id="7" name="TextBox 6">
            <a:extLst>
              <a:ext uri="{FF2B5EF4-FFF2-40B4-BE49-F238E27FC236}">
                <a16:creationId xmlns:a16="http://schemas.microsoft.com/office/drawing/2014/main" id="{2BF3BD96-B424-4EED-13BC-2E3996F9339D}"/>
              </a:ext>
            </a:extLst>
          </p:cNvPr>
          <p:cNvSpPr txBox="1"/>
          <p:nvPr/>
        </p:nvSpPr>
        <p:spPr>
          <a:xfrm>
            <a:off x="4322618" y="6462054"/>
            <a:ext cx="4585854" cy="261610"/>
          </a:xfrm>
          <a:prstGeom prst="rect">
            <a:avLst/>
          </a:prstGeom>
          <a:noFill/>
        </p:spPr>
        <p:txBody>
          <a:bodyPr wrap="square">
            <a:spAutoFit/>
          </a:bodyPr>
          <a:lstStyle/>
          <a:p>
            <a:r>
              <a:rPr lang="en-CN" sz="1100" dirty="0"/>
              <a:t>https://www.cnblogs.com/leezx/p/13719620.html</a:t>
            </a:r>
          </a:p>
        </p:txBody>
      </p:sp>
    </p:spTree>
    <p:extLst>
      <p:ext uri="{BB962C8B-B14F-4D97-AF65-F5344CB8AC3E}">
        <p14:creationId xmlns:p14="http://schemas.microsoft.com/office/powerpoint/2010/main" val="134468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096F-032E-6324-CC18-21207CC8A9C4}"/>
              </a:ext>
            </a:extLst>
          </p:cNvPr>
          <p:cNvSpPr>
            <a:spLocks noGrp="1"/>
          </p:cNvSpPr>
          <p:nvPr>
            <p:ph type="title"/>
          </p:nvPr>
        </p:nvSpPr>
        <p:spPr/>
        <p:txBody>
          <a:bodyPr/>
          <a:lstStyle/>
          <a:p>
            <a:r>
              <a:rPr lang="en-US" dirty="0"/>
              <a:t>F</a:t>
            </a:r>
            <a:r>
              <a:rPr lang="en-CN" dirty="0"/>
              <a:t>unctional annotation of SNPs/InDels</a:t>
            </a:r>
          </a:p>
        </p:txBody>
      </p:sp>
      <p:sp>
        <p:nvSpPr>
          <p:cNvPr id="3" name="Content Placeholder 2">
            <a:extLst>
              <a:ext uri="{FF2B5EF4-FFF2-40B4-BE49-F238E27FC236}">
                <a16:creationId xmlns:a16="http://schemas.microsoft.com/office/drawing/2014/main" id="{A2EA7F5F-486F-B8C6-AE32-48C2854F4010}"/>
              </a:ext>
            </a:extLst>
          </p:cNvPr>
          <p:cNvSpPr>
            <a:spLocks noGrp="1"/>
          </p:cNvSpPr>
          <p:nvPr>
            <p:ph idx="1"/>
          </p:nvPr>
        </p:nvSpPr>
        <p:spPr/>
        <p:txBody>
          <a:bodyPr/>
          <a:lstStyle/>
          <a:p>
            <a:r>
              <a:rPr lang="en-CN" dirty="0"/>
              <a:t>eQTL databases</a:t>
            </a:r>
          </a:p>
          <a:p>
            <a:pPr lvl="1"/>
            <a:r>
              <a:rPr lang="en-US" b="0" i="0" u="none" strike="noStrike" dirty="0">
                <a:solidFill>
                  <a:srgbClr val="000000"/>
                </a:solidFill>
                <a:effectLst/>
                <a:latin typeface="PingFang SC" panose="020B0400000000000000" pitchFamily="34" charset="-122"/>
                <a:ea typeface="PingFang SC" panose="020B0400000000000000" pitchFamily="34" charset="-122"/>
              </a:rPr>
              <a:t>The Genotype-Tissue Expression (</a:t>
            </a:r>
            <a:r>
              <a:rPr lang="en-US" b="1" i="0" u="none" strike="noStrike" dirty="0" err="1">
                <a:solidFill>
                  <a:srgbClr val="000000"/>
                </a:solidFill>
                <a:effectLst/>
                <a:latin typeface="PingFang SC" panose="020B0400000000000000" pitchFamily="34" charset="-122"/>
                <a:ea typeface="PingFang SC" panose="020B0400000000000000" pitchFamily="34" charset="-122"/>
              </a:rPr>
              <a:t>GTEx</a:t>
            </a:r>
            <a:r>
              <a:rPr lang="en-US" b="0" i="0" u="none" strike="noStrike" dirty="0">
                <a:solidFill>
                  <a:srgbClr val="000000"/>
                </a:solidFill>
                <a:effectLst/>
                <a:latin typeface="PingFang SC" panose="020B0400000000000000" pitchFamily="34" charset="-122"/>
                <a:ea typeface="PingFang SC" panose="020B0400000000000000" pitchFamily="34" charset="-122"/>
              </a:rPr>
              <a:t>) project: </a:t>
            </a:r>
          </a:p>
          <a:p>
            <a:pPr lvl="2"/>
            <a:r>
              <a:rPr lang="en-US" b="0" i="0" u="none" strike="noStrike" dirty="0">
                <a:solidFill>
                  <a:srgbClr val="000000"/>
                </a:solidFill>
                <a:effectLst/>
                <a:latin typeface="PingFang SC" panose="020B0400000000000000" pitchFamily="34" charset="-122"/>
                <a:ea typeface="PingFang SC" panose="020B0400000000000000" pitchFamily="34" charset="-122"/>
              </a:rPr>
              <a:t> </a:t>
            </a:r>
            <a:r>
              <a:rPr lang="en-US" sz="1600" b="0" i="0" u="none" strike="noStrike" dirty="0">
                <a:solidFill>
                  <a:srgbClr val="000000"/>
                </a:solidFill>
                <a:effectLst/>
                <a:latin typeface="PingFang SC" panose="020B0400000000000000" pitchFamily="34" charset="-122"/>
                <a:ea typeface="PingFang SC" panose="020B0400000000000000" pitchFamily="34" charset="-122"/>
              </a:rPr>
              <a:t>an ongoing effort to build a comprehensive public resource to study tissue-specific gene expression and regulation. Samples were collected from 54 non-diseased tissue sites across nearly 1000 individuals, primarily for molecular assays including WGS, WES, and RNA-Seq. Remaining samples are available from the </a:t>
            </a:r>
            <a:r>
              <a:rPr lang="en-US" sz="1600" b="0" i="0" u="none" strike="noStrike" dirty="0" err="1">
                <a:solidFill>
                  <a:srgbClr val="000000"/>
                </a:solidFill>
                <a:effectLst/>
                <a:latin typeface="PingFang SC" panose="020B0400000000000000" pitchFamily="34" charset="-122"/>
                <a:ea typeface="PingFang SC" panose="020B0400000000000000" pitchFamily="34" charset="-122"/>
              </a:rPr>
              <a:t>GTEx</a:t>
            </a:r>
            <a:r>
              <a:rPr lang="en-US" sz="1600" b="0" i="0" u="none" strike="noStrike" dirty="0">
                <a:solidFill>
                  <a:srgbClr val="000000"/>
                </a:solidFill>
                <a:effectLst/>
                <a:latin typeface="PingFang SC" panose="020B0400000000000000" pitchFamily="34" charset="-122"/>
                <a:ea typeface="PingFang SC" panose="020B0400000000000000" pitchFamily="34" charset="-122"/>
              </a:rPr>
              <a:t> Biobank. The </a:t>
            </a:r>
            <a:r>
              <a:rPr lang="en-US" sz="1600" b="0" i="0" u="none" strike="noStrike" dirty="0" err="1">
                <a:solidFill>
                  <a:srgbClr val="000000"/>
                </a:solidFill>
                <a:effectLst/>
                <a:latin typeface="PingFang SC" panose="020B0400000000000000" pitchFamily="34" charset="-122"/>
                <a:ea typeface="PingFang SC" panose="020B0400000000000000" pitchFamily="34" charset="-122"/>
              </a:rPr>
              <a:t>GTEx</a:t>
            </a:r>
            <a:r>
              <a:rPr lang="en-US" sz="1600" b="0" i="0" u="none" strike="noStrike" dirty="0">
                <a:solidFill>
                  <a:srgbClr val="000000"/>
                </a:solidFill>
                <a:effectLst/>
                <a:latin typeface="PingFang SC" panose="020B0400000000000000" pitchFamily="34" charset="-122"/>
                <a:ea typeface="PingFang SC" panose="020B0400000000000000" pitchFamily="34" charset="-122"/>
              </a:rPr>
              <a:t> Portal provides open access to data including gene expression, QTLs, and histology images. (https://</a:t>
            </a:r>
            <a:r>
              <a:rPr lang="en-US" sz="1600" b="0" i="0" u="none" strike="noStrike" dirty="0" err="1">
                <a:solidFill>
                  <a:srgbClr val="000000"/>
                </a:solidFill>
                <a:effectLst/>
                <a:latin typeface="PingFang SC" panose="020B0400000000000000" pitchFamily="34" charset="-122"/>
                <a:ea typeface="PingFang SC" panose="020B0400000000000000" pitchFamily="34" charset="-122"/>
              </a:rPr>
              <a:t>www.gtexportal.org</a:t>
            </a:r>
            <a:r>
              <a:rPr lang="en-US" sz="1600" b="0" i="0" u="none" strike="noStrike" dirty="0">
                <a:solidFill>
                  <a:srgbClr val="000000"/>
                </a:solidFill>
                <a:effectLst/>
                <a:latin typeface="PingFang SC" panose="020B0400000000000000" pitchFamily="34" charset="-122"/>
                <a:ea typeface="PingFang SC" panose="020B0400000000000000" pitchFamily="34" charset="-122"/>
              </a:rPr>
              <a:t>/home)</a:t>
            </a:r>
          </a:p>
          <a:p>
            <a:pPr lvl="1"/>
            <a:endParaRPr lang="en-US" sz="1800" b="1" i="0" u="none" strike="noStrike" dirty="0">
              <a:solidFill>
                <a:srgbClr val="000000"/>
              </a:solidFill>
              <a:effectLst/>
              <a:latin typeface="PingFang SC" panose="020B0400000000000000" pitchFamily="34" charset="-122"/>
              <a:ea typeface="PingFang SC" panose="020B0400000000000000" pitchFamily="34" charset="-122"/>
            </a:endParaRPr>
          </a:p>
          <a:p>
            <a:pPr lvl="1"/>
            <a:r>
              <a:rPr lang="en-US" sz="1800" b="1" i="0" u="none" strike="noStrike" dirty="0" err="1">
                <a:solidFill>
                  <a:srgbClr val="000000"/>
                </a:solidFill>
                <a:effectLst/>
                <a:latin typeface="PingFang SC" panose="020B0400000000000000" pitchFamily="34" charset="-122"/>
                <a:ea typeface="PingFang SC" panose="020B0400000000000000" pitchFamily="34" charset="-122"/>
              </a:rPr>
              <a:t>eQTLGen</a:t>
            </a:r>
            <a:endParaRPr lang="en-US" sz="1800" b="1" i="0" u="none" strike="noStrike" dirty="0">
              <a:solidFill>
                <a:srgbClr val="000000"/>
              </a:solidFill>
              <a:effectLst/>
              <a:latin typeface="PingFang SC" panose="020B0400000000000000" pitchFamily="34" charset="-122"/>
              <a:ea typeface="PingFang SC" panose="020B0400000000000000" pitchFamily="34" charset="-122"/>
            </a:endParaRPr>
          </a:p>
          <a:p>
            <a:pPr lvl="1"/>
            <a:endParaRPr lang="en-US" sz="1800" b="1" i="0" u="none" strike="noStrike" dirty="0">
              <a:solidFill>
                <a:srgbClr val="000000"/>
              </a:solidFill>
              <a:effectLst/>
              <a:latin typeface="PingFang SC" panose="020B0400000000000000" pitchFamily="34" charset="-122"/>
              <a:ea typeface="PingFang SC" panose="020B0400000000000000" pitchFamily="34" charset="-122"/>
            </a:endParaRPr>
          </a:p>
          <a:p>
            <a:pPr lvl="1"/>
            <a:r>
              <a:rPr lang="en-US" sz="1800" b="1" i="0" u="none" strike="noStrike" dirty="0">
                <a:solidFill>
                  <a:srgbClr val="000000"/>
                </a:solidFill>
                <a:effectLst/>
                <a:latin typeface="PingFang SC" panose="020B0400000000000000" pitchFamily="34" charset="-122"/>
                <a:ea typeface="PingFang SC" panose="020B0400000000000000" pitchFamily="34" charset="-122"/>
              </a:rPr>
              <a:t>Blood </a:t>
            </a:r>
            <a:r>
              <a:rPr lang="en-US" sz="1800" b="1" i="0" u="none" strike="noStrike" dirty="0" err="1">
                <a:solidFill>
                  <a:srgbClr val="000000"/>
                </a:solidFill>
                <a:effectLst/>
                <a:latin typeface="PingFang SC" panose="020B0400000000000000" pitchFamily="34" charset="-122"/>
                <a:ea typeface="PingFang SC" panose="020B0400000000000000" pitchFamily="34" charset="-122"/>
              </a:rPr>
              <a:t>eQTL</a:t>
            </a:r>
            <a:endParaRPr lang="en-CN" sz="1800" b="1" i="0" u="none" strike="noStrike" dirty="0">
              <a:solidFill>
                <a:srgbClr val="000000"/>
              </a:solidFill>
              <a:effectLst/>
              <a:latin typeface="PingFang SC" panose="020B0400000000000000" pitchFamily="34" charset="-122"/>
              <a:ea typeface="PingFang SC" panose="020B0400000000000000" pitchFamily="34" charset="-122"/>
            </a:endParaRPr>
          </a:p>
          <a:p>
            <a:pPr lvl="1"/>
            <a:endParaRPr lang="en-CN" dirty="0"/>
          </a:p>
        </p:txBody>
      </p:sp>
    </p:spTree>
    <p:extLst>
      <p:ext uri="{BB962C8B-B14F-4D97-AF65-F5344CB8AC3E}">
        <p14:creationId xmlns:p14="http://schemas.microsoft.com/office/powerpoint/2010/main" val="698398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28CA-8CEF-BFB6-7B59-6D34C7D91950}"/>
              </a:ext>
            </a:extLst>
          </p:cNvPr>
          <p:cNvSpPr>
            <a:spLocks noGrp="1"/>
          </p:cNvSpPr>
          <p:nvPr>
            <p:ph type="title"/>
          </p:nvPr>
        </p:nvSpPr>
        <p:spPr/>
        <p:txBody>
          <a:bodyPr/>
          <a:lstStyle/>
          <a:p>
            <a:r>
              <a:rPr lang="en-CN" dirty="0"/>
              <a:t>GTEx: covered tissues and cells</a:t>
            </a:r>
          </a:p>
        </p:txBody>
      </p:sp>
      <p:sp>
        <p:nvSpPr>
          <p:cNvPr id="3" name="Content Placeholder 2">
            <a:extLst>
              <a:ext uri="{FF2B5EF4-FFF2-40B4-BE49-F238E27FC236}">
                <a16:creationId xmlns:a16="http://schemas.microsoft.com/office/drawing/2014/main" id="{F3C73E60-5A2C-9CDC-DF0D-D62C8396C025}"/>
              </a:ext>
            </a:extLst>
          </p:cNvPr>
          <p:cNvSpPr>
            <a:spLocks noGrp="1"/>
          </p:cNvSpPr>
          <p:nvPr>
            <p:ph idx="1"/>
          </p:nvPr>
        </p:nvSpPr>
        <p:spPr/>
        <p:txBody>
          <a:bodyPr/>
          <a:lstStyle/>
          <a:p>
            <a:r>
              <a:rPr lang="en-US" dirty="0"/>
              <a:t>https://</a:t>
            </a:r>
            <a:r>
              <a:rPr lang="en-US" dirty="0" err="1"/>
              <a:t>www.gtexportal.org</a:t>
            </a:r>
            <a:r>
              <a:rPr lang="en-US" dirty="0"/>
              <a:t>/home</a:t>
            </a:r>
            <a:endParaRPr lang="en-CN" dirty="0"/>
          </a:p>
        </p:txBody>
      </p:sp>
      <p:pic>
        <p:nvPicPr>
          <p:cNvPr id="5" name="Picture 4">
            <a:extLst>
              <a:ext uri="{FF2B5EF4-FFF2-40B4-BE49-F238E27FC236}">
                <a16:creationId xmlns:a16="http://schemas.microsoft.com/office/drawing/2014/main" id="{28510F63-969F-4606-766A-FDFEDA995D56}"/>
              </a:ext>
            </a:extLst>
          </p:cNvPr>
          <p:cNvPicPr>
            <a:picLocks noChangeAspect="1"/>
          </p:cNvPicPr>
          <p:nvPr/>
        </p:nvPicPr>
        <p:blipFill>
          <a:blip r:embed="rId2"/>
          <a:stretch>
            <a:fillRect/>
          </a:stretch>
        </p:blipFill>
        <p:spPr>
          <a:xfrm>
            <a:off x="918440" y="1524000"/>
            <a:ext cx="6091959" cy="5000566"/>
          </a:xfrm>
          <a:prstGeom prst="rect">
            <a:avLst/>
          </a:prstGeom>
        </p:spPr>
      </p:pic>
      <p:sp>
        <p:nvSpPr>
          <p:cNvPr id="6" name="TextBox 5">
            <a:extLst>
              <a:ext uri="{FF2B5EF4-FFF2-40B4-BE49-F238E27FC236}">
                <a16:creationId xmlns:a16="http://schemas.microsoft.com/office/drawing/2014/main" id="{FDFF15DF-6727-A7E7-3AE3-ED81182B52D6}"/>
              </a:ext>
            </a:extLst>
          </p:cNvPr>
          <p:cNvSpPr txBox="1"/>
          <p:nvPr/>
        </p:nvSpPr>
        <p:spPr>
          <a:xfrm>
            <a:off x="4862059" y="6592914"/>
            <a:ext cx="4281941" cy="261610"/>
          </a:xfrm>
          <a:prstGeom prst="rect">
            <a:avLst/>
          </a:prstGeom>
          <a:noFill/>
        </p:spPr>
        <p:txBody>
          <a:bodyPr wrap="none" rtlCol="0">
            <a:spAutoFit/>
          </a:bodyPr>
          <a:lstStyle/>
          <a:p>
            <a:r>
              <a:rPr lang="en-US" sz="1100" dirty="0"/>
              <a:t>THE GTEX CONSORTIUM, Science, 2020; DOI: 10.1126/science.aaz1776</a:t>
            </a:r>
            <a:r>
              <a:rPr lang="en-CN" sz="1100" dirty="0"/>
              <a:t> </a:t>
            </a:r>
          </a:p>
        </p:txBody>
      </p:sp>
      <p:sp>
        <p:nvSpPr>
          <p:cNvPr id="7" name="TextBox 6">
            <a:extLst>
              <a:ext uri="{FF2B5EF4-FFF2-40B4-BE49-F238E27FC236}">
                <a16:creationId xmlns:a16="http://schemas.microsoft.com/office/drawing/2014/main" id="{3D3888D9-A25A-BFB8-533D-0CF4A1608555}"/>
              </a:ext>
            </a:extLst>
          </p:cNvPr>
          <p:cNvSpPr txBox="1"/>
          <p:nvPr/>
        </p:nvSpPr>
        <p:spPr>
          <a:xfrm>
            <a:off x="7256642" y="5250873"/>
            <a:ext cx="1802545" cy="369332"/>
          </a:xfrm>
          <a:prstGeom prst="rect">
            <a:avLst/>
          </a:prstGeom>
          <a:noFill/>
        </p:spPr>
        <p:txBody>
          <a:bodyPr wrap="none" rtlCol="0">
            <a:spAutoFit/>
          </a:bodyPr>
          <a:lstStyle/>
          <a:p>
            <a:r>
              <a:rPr lang="en-CN" b="1" i="1" dirty="0"/>
              <a:t>* GTEx V8 (2020)</a:t>
            </a:r>
          </a:p>
        </p:txBody>
      </p:sp>
    </p:spTree>
    <p:extLst>
      <p:ext uri="{BB962C8B-B14F-4D97-AF65-F5344CB8AC3E}">
        <p14:creationId xmlns:p14="http://schemas.microsoft.com/office/powerpoint/2010/main" val="3534763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E78F-1B67-4FA6-ECDE-3FF85C1DFB66}"/>
              </a:ext>
            </a:extLst>
          </p:cNvPr>
          <p:cNvSpPr>
            <a:spLocks noGrp="1"/>
          </p:cNvSpPr>
          <p:nvPr>
            <p:ph type="title"/>
          </p:nvPr>
        </p:nvSpPr>
        <p:spPr/>
        <p:txBody>
          <a:bodyPr/>
          <a:lstStyle/>
          <a:p>
            <a:r>
              <a:rPr lang="en-US" dirty="0"/>
              <a:t>F</a:t>
            </a:r>
            <a:r>
              <a:rPr lang="en-CN" dirty="0"/>
              <a:t>unctional annotation of SNPs/InDels</a:t>
            </a:r>
          </a:p>
        </p:txBody>
      </p:sp>
      <p:sp>
        <p:nvSpPr>
          <p:cNvPr id="3" name="Content Placeholder 2">
            <a:extLst>
              <a:ext uri="{FF2B5EF4-FFF2-40B4-BE49-F238E27FC236}">
                <a16:creationId xmlns:a16="http://schemas.microsoft.com/office/drawing/2014/main" id="{BB5F21B0-5257-8399-5174-CDB09E308372}"/>
              </a:ext>
            </a:extLst>
          </p:cNvPr>
          <p:cNvSpPr>
            <a:spLocks noGrp="1"/>
          </p:cNvSpPr>
          <p:nvPr>
            <p:ph idx="1"/>
          </p:nvPr>
        </p:nvSpPr>
        <p:spPr/>
        <p:txBody>
          <a:bodyPr/>
          <a:lstStyle/>
          <a:p>
            <a:r>
              <a:rPr lang="en-US" dirty="0"/>
              <a:t>R</a:t>
            </a:r>
            <a:r>
              <a:rPr lang="en-CN" dirty="0"/>
              <a:t>egulatory SNPs, enhancer-promoter interactions (EPI)</a:t>
            </a:r>
          </a:p>
        </p:txBody>
      </p:sp>
      <p:pic>
        <p:nvPicPr>
          <p:cNvPr id="4" name="内容占位符 3">
            <a:extLst>
              <a:ext uri="{FF2B5EF4-FFF2-40B4-BE49-F238E27FC236}">
                <a16:creationId xmlns:a16="http://schemas.microsoft.com/office/drawing/2014/main" id="{CF671293-9DBB-50F9-2972-42C4FE9FAB9D}"/>
              </a:ext>
            </a:extLst>
          </p:cNvPr>
          <p:cNvPicPr>
            <a:picLocks noChangeAspect="1"/>
          </p:cNvPicPr>
          <p:nvPr/>
        </p:nvPicPr>
        <p:blipFill>
          <a:blip r:embed="rId2"/>
          <a:stretch>
            <a:fillRect/>
          </a:stretch>
        </p:blipFill>
        <p:spPr>
          <a:xfrm>
            <a:off x="96248" y="1484740"/>
            <a:ext cx="4986213" cy="3579061"/>
          </a:xfrm>
          <a:prstGeom prst="rect">
            <a:avLst/>
          </a:prstGeom>
        </p:spPr>
      </p:pic>
      <p:sp>
        <p:nvSpPr>
          <p:cNvPr id="5" name="文本框 4">
            <a:extLst>
              <a:ext uri="{FF2B5EF4-FFF2-40B4-BE49-F238E27FC236}">
                <a16:creationId xmlns:a16="http://schemas.microsoft.com/office/drawing/2014/main" id="{5C7D6C10-DFF1-C062-6A7E-C581E6ECE54D}"/>
              </a:ext>
            </a:extLst>
          </p:cNvPr>
          <p:cNvSpPr txBox="1"/>
          <p:nvPr/>
        </p:nvSpPr>
        <p:spPr>
          <a:xfrm>
            <a:off x="4716788" y="6196025"/>
            <a:ext cx="4427212" cy="646331"/>
          </a:xfrm>
          <a:prstGeom prst="rect">
            <a:avLst/>
          </a:prstGeom>
          <a:noFill/>
        </p:spPr>
        <p:txBody>
          <a:bodyPr wrap="square" rtlCol="0">
            <a:spAutoFit/>
          </a:bodyPr>
          <a:lstStyle/>
          <a:p>
            <a:r>
              <a:rPr lang="sv-SE" altLang="zh-CN" i="1" dirty="0">
                <a:solidFill>
                  <a:srgbClr val="202020"/>
                </a:solidFill>
                <a:latin typeface="Times New Roman" panose="02020603050405020304" pitchFamily="18" charset="0"/>
                <a:cs typeface="Times New Roman" panose="02020603050405020304" pitchFamily="18" charset="0"/>
              </a:rPr>
              <a:t>Nature Reviews </a:t>
            </a:r>
            <a:r>
              <a:rPr lang="sv-SE" altLang="zh-CN" i="1" dirty="0" err="1">
                <a:solidFill>
                  <a:srgbClr val="202020"/>
                </a:solidFill>
                <a:latin typeface="Times New Roman" panose="02020603050405020304" pitchFamily="18" charset="0"/>
                <a:cs typeface="Times New Roman" panose="02020603050405020304" pitchFamily="18" charset="0"/>
              </a:rPr>
              <a:t>Molecular</a:t>
            </a:r>
            <a:r>
              <a:rPr lang="sv-SE" altLang="zh-CN" i="1" dirty="0">
                <a:solidFill>
                  <a:srgbClr val="202020"/>
                </a:solidFill>
                <a:latin typeface="Times New Roman" panose="02020603050405020304" pitchFamily="18" charset="0"/>
                <a:cs typeface="Times New Roman" panose="02020603050405020304" pitchFamily="18" charset="0"/>
              </a:rPr>
              <a:t> Cell </a:t>
            </a:r>
            <a:r>
              <a:rPr lang="sv-SE" altLang="zh-CN" i="1" dirty="0" err="1">
                <a:solidFill>
                  <a:srgbClr val="202020"/>
                </a:solidFill>
                <a:latin typeface="Times New Roman" panose="02020603050405020304" pitchFamily="18" charset="0"/>
                <a:cs typeface="Times New Roman" panose="02020603050405020304" pitchFamily="18" charset="0"/>
              </a:rPr>
              <a:t>Biology</a:t>
            </a:r>
            <a:r>
              <a:rPr lang="sv-SE" altLang="zh-CN" i="1" dirty="0">
                <a:solidFill>
                  <a:srgbClr val="202020"/>
                </a:solidFill>
                <a:latin typeface="Times New Roman" panose="02020603050405020304" pitchFamily="18" charset="0"/>
                <a:cs typeface="Times New Roman" panose="02020603050405020304" pitchFamily="18" charset="0"/>
              </a:rPr>
              <a:t>,</a:t>
            </a:r>
            <a:r>
              <a:rPr lang="en-US" altLang="zh-CN" i="1" dirty="0">
                <a:solidFill>
                  <a:srgbClr val="202020"/>
                </a:solidFill>
                <a:latin typeface="Times New Roman" panose="02020603050405020304" pitchFamily="18" charset="0"/>
                <a:cs typeface="Times New Roman" panose="02020603050405020304" pitchFamily="18" charset="0"/>
              </a:rPr>
              <a:t> </a:t>
            </a:r>
            <a:r>
              <a:rPr lang="en-US" altLang="zh-CN" dirty="0">
                <a:solidFill>
                  <a:srgbClr val="202020"/>
                </a:solidFill>
                <a:latin typeface="Times New Roman" panose="02020603050405020304" pitchFamily="18" charset="0"/>
                <a:cs typeface="Times New Roman" panose="02020603050405020304" pitchFamily="18" charset="0"/>
              </a:rPr>
              <a:t>2015</a:t>
            </a:r>
          </a:p>
          <a:p>
            <a:r>
              <a:rPr lang="en-US" i="1" dirty="0">
                <a:solidFill>
                  <a:srgbClr val="202020"/>
                </a:solidFill>
                <a:latin typeface="Times New Roman" panose="02020603050405020304" pitchFamily="18" charset="0"/>
              </a:rPr>
              <a:t>Nucleic Acids Research</a:t>
            </a:r>
            <a:r>
              <a:rPr lang="en-US" dirty="0">
                <a:solidFill>
                  <a:srgbClr val="202020"/>
                </a:solidFill>
                <a:latin typeface="Times New Roman" panose="02020603050405020304" pitchFamily="18" charset="0"/>
              </a:rPr>
              <a:t>, 2016</a:t>
            </a:r>
          </a:p>
        </p:txBody>
      </p:sp>
      <p:sp>
        <p:nvSpPr>
          <p:cNvPr id="6" name="TextBox 5">
            <a:extLst>
              <a:ext uri="{FF2B5EF4-FFF2-40B4-BE49-F238E27FC236}">
                <a16:creationId xmlns:a16="http://schemas.microsoft.com/office/drawing/2014/main" id="{0EF0E1CA-244F-D575-56E4-A244A47396BC}"/>
              </a:ext>
            </a:extLst>
          </p:cNvPr>
          <p:cNvSpPr txBox="1"/>
          <p:nvPr/>
        </p:nvSpPr>
        <p:spPr>
          <a:xfrm>
            <a:off x="223486" y="5203703"/>
            <a:ext cx="6268063" cy="707886"/>
          </a:xfrm>
          <a:prstGeom prst="rect">
            <a:avLst/>
          </a:prstGeom>
          <a:noFill/>
        </p:spPr>
        <p:txBody>
          <a:bodyPr wrap="none" rtlCol="0">
            <a:spAutoFit/>
          </a:bodyPr>
          <a:lstStyle/>
          <a:p>
            <a:r>
              <a:rPr lang="en-US" altLang="ja-JP" sz="2000" b="1" dirty="0">
                <a:latin typeface="Arial" panose="020B0604020202020204" pitchFamily="34" charset="0"/>
                <a:cs typeface="Arial" panose="020B0604020202020204" pitchFamily="34" charset="0"/>
              </a:rPr>
              <a:t>Long-range regulations can help understand</a:t>
            </a:r>
          </a:p>
          <a:p>
            <a:r>
              <a:rPr lang="en-US" sz="2000" b="1" dirty="0">
                <a:solidFill>
                  <a:srgbClr val="FF0000"/>
                </a:solidFill>
                <a:latin typeface="Arial" panose="020B0604020202020204" pitchFamily="34" charset="0"/>
                <a:cs typeface="Arial" panose="020B0604020202020204" pitchFamily="34" charset="0"/>
              </a:rPr>
              <a:t>the contributions of noncoding SNPs to disorders</a:t>
            </a:r>
          </a:p>
        </p:txBody>
      </p:sp>
      <p:sp>
        <p:nvSpPr>
          <p:cNvPr id="7" name="TextBox 6">
            <a:extLst>
              <a:ext uri="{FF2B5EF4-FFF2-40B4-BE49-F238E27FC236}">
                <a16:creationId xmlns:a16="http://schemas.microsoft.com/office/drawing/2014/main" id="{3B565573-62C5-AA96-928C-544E2FD4CF95}"/>
              </a:ext>
            </a:extLst>
          </p:cNvPr>
          <p:cNvSpPr txBox="1"/>
          <p:nvPr/>
        </p:nvSpPr>
        <p:spPr>
          <a:xfrm>
            <a:off x="5305527" y="1523734"/>
            <a:ext cx="4572000" cy="1015663"/>
          </a:xfrm>
          <a:prstGeom prst="rect">
            <a:avLst/>
          </a:prstGeom>
          <a:noFill/>
        </p:spPr>
        <p:txBody>
          <a:bodyPr wrap="square">
            <a:spAutoFit/>
          </a:bodyPr>
          <a:lstStyle/>
          <a:p>
            <a:r>
              <a:rPr lang="en-CN" sz="2000" dirty="0"/>
              <a:t>60% disease-associated </a:t>
            </a:r>
          </a:p>
          <a:p>
            <a:r>
              <a:rPr lang="en-CN" sz="2000" dirty="0"/>
              <a:t>intergenic SNPs are</a:t>
            </a:r>
          </a:p>
          <a:p>
            <a:r>
              <a:rPr lang="en-CN" sz="2000" dirty="0"/>
              <a:t>likely explainable in this way</a:t>
            </a:r>
          </a:p>
        </p:txBody>
      </p:sp>
      <p:pic>
        <p:nvPicPr>
          <p:cNvPr id="8" name="Picture 7">
            <a:extLst>
              <a:ext uri="{FF2B5EF4-FFF2-40B4-BE49-F238E27FC236}">
                <a16:creationId xmlns:a16="http://schemas.microsoft.com/office/drawing/2014/main" id="{A307749C-11A0-C600-667D-5D8F87D0F442}"/>
              </a:ext>
            </a:extLst>
          </p:cNvPr>
          <p:cNvPicPr>
            <a:picLocks noChangeAspect="1"/>
          </p:cNvPicPr>
          <p:nvPr/>
        </p:nvPicPr>
        <p:blipFill>
          <a:blip r:embed="rId3"/>
          <a:stretch>
            <a:fillRect/>
          </a:stretch>
        </p:blipFill>
        <p:spPr>
          <a:xfrm>
            <a:off x="5503883" y="2675667"/>
            <a:ext cx="3399451" cy="2072338"/>
          </a:xfrm>
          <a:prstGeom prst="rect">
            <a:avLst/>
          </a:prstGeom>
        </p:spPr>
      </p:pic>
    </p:spTree>
    <p:extLst>
      <p:ext uri="{BB962C8B-B14F-4D97-AF65-F5344CB8AC3E}">
        <p14:creationId xmlns:p14="http://schemas.microsoft.com/office/powerpoint/2010/main" val="3093001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BBDA-812F-D593-905C-EAA11ECBC750}"/>
              </a:ext>
            </a:extLst>
          </p:cNvPr>
          <p:cNvSpPr>
            <a:spLocks noGrp="1"/>
          </p:cNvSpPr>
          <p:nvPr>
            <p:ph type="title"/>
          </p:nvPr>
        </p:nvSpPr>
        <p:spPr/>
        <p:txBody>
          <a:bodyPr/>
          <a:lstStyle/>
          <a:p>
            <a:r>
              <a:rPr lang="en-CN" dirty="0"/>
              <a:t>EPI reconstructions </a:t>
            </a:r>
          </a:p>
        </p:txBody>
      </p:sp>
      <p:pic>
        <p:nvPicPr>
          <p:cNvPr id="4" name="Picture 3">
            <a:extLst>
              <a:ext uri="{FF2B5EF4-FFF2-40B4-BE49-F238E27FC236}">
                <a16:creationId xmlns:a16="http://schemas.microsoft.com/office/drawing/2014/main" id="{B053F083-6C10-226A-8ABB-559D806D09C0}"/>
              </a:ext>
            </a:extLst>
          </p:cNvPr>
          <p:cNvPicPr>
            <a:picLocks noChangeAspect="1"/>
          </p:cNvPicPr>
          <p:nvPr/>
        </p:nvPicPr>
        <p:blipFill>
          <a:blip r:embed="rId2"/>
          <a:stretch>
            <a:fillRect/>
          </a:stretch>
        </p:blipFill>
        <p:spPr>
          <a:xfrm>
            <a:off x="878655" y="3752186"/>
            <a:ext cx="3154505" cy="2310342"/>
          </a:xfrm>
          <a:prstGeom prst="rect">
            <a:avLst/>
          </a:prstGeom>
        </p:spPr>
      </p:pic>
      <p:pic>
        <p:nvPicPr>
          <p:cNvPr id="5" name="Picture 4">
            <a:extLst>
              <a:ext uri="{FF2B5EF4-FFF2-40B4-BE49-F238E27FC236}">
                <a16:creationId xmlns:a16="http://schemas.microsoft.com/office/drawing/2014/main" id="{533E3134-4392-C9F4-4084-635A3EBEAC93}"/>
              </a:ext>
            </a:extLst>
          </p:cNvPr>
          <p:cNvPicPr>
            <a:picLocks noChangeAspect="1"/>
          </p:cNvPicPr>
          <p:nvPr/>
        </p:nvPicPr>
        <p:blipFill>
          <a:blip r:embed="rId3"/>
          <a:stretch>
            <a:fillRect/>
          </a:stretch>
        </p:blipFill>
        <p:spPr>
          <a:xfrm>
            <a:off x="5607478" y="4569385"/>
            <a:ext cx="3287140" cy="973579"/>
          </a:xfrm>
          <a:prstGeom prst="rect">
            <a:avLst/>
          </a:prstGeom>
        </p:spPr>
      </p:pic>
      <p:sp>
        <p:nvSpPr>
          <p:cNvPr id="8" name="TextBox 7">
            <a:extLst>
              <a:ext uri="{FF2B5EF4-FFF2-40B4-BE49-F238E27FC236}">
                <a16:creationId xmlns:a16="http://schemas.microsoft.com/office/drawing/2014/main" id="{B293A8E6-750E-CFD2-9D86-124F76FC4F99}"/>
              </a:ext>
            </a:extLst>
          </p:cNvPr>
          <p:cNvSpPr txBox="1"/>
          <p:nvPr/>
        </p:nvSpPr>
        <p:spPr>
          <a:xfrm rot="16200000">
            <a:off x="-756681" y="4668647"/>
            <a:ext cx="2055816" cy="523220"/>
          </a:xfrm>
          <a:prstGeom prst="rect">
            <a:avLst/>
          </a:prstGeom>
          <a:noFill/>
        </p:spPr>
        <p:txBody>
          <a:bodyPr wrap="square" rtlCol="0">
            <a:spAutoFit/>
          </a:bodyPr>
          <a:lstStyle/>
          <a:p>
            <a:pPr algn="ctr"/>
            <a:r>
              <a:rPr lang="en-US" sz="1400" dirty="0">
                <a:latin typeface="Helvetica" pitchFamily="2" charset="0"/>
              </a:rPr>
              <a:t>H</a:t>
            </a:r>
            <a:r>
              <a:rPr lang="en-CN" sz="1400" dirty="0">
                <a:latin typeface="Helvetica" pitchFamily="2" charset="0"/>
              </a:rPr>
              <a:t>undred</a:t>
            </a:r>
            <a:r>
              <a:rPr lang="en-US" altLang="zh-CN" sz="1400" dirty="0">
                <a:latin typeface="Helvetica" pitchFamily="2" charset="0"/>
              </a:rPr>
              <a:t>s</a:t>
            </a:r>
            <a:r>
              <a:rPr lang="zh-CN" altLang="en-US" sz="1400" dirty="0">
                <a:latin typeface="Helvetica" pitchFamily="2" charset="0"/>
              </a:rPr>
              <a:t> </a:t>
            </a:r>
            <a:r>
              <a:rPr lang="en-US" altLang="zh-CN" sz="1400" dirty="0">
                <a:latin typeface="Helvetica" pitchFamily="2" charset="0"/>
              </a:rPr>
              <a:t>of</a:t>
            </a:r>
            <a:r>
              <a:rPr lang="zh-CN" altLang="en-US" sz="1400" dirty="0">
                <a:latin typeface="Helvetica" pitchFamily="2" charset="0"/>
              </a:rPr>
              <a:t> </a:t>
            </a:r>
            <a:r>
              <a:rPr lang="en-US" altLang="zh-CN" sz="1400" dirty="0">
                <a:latin typeface="Helvetica" pitchFamily="2" charset="0"/>
              </a:rPr>
              <a:t>cell</a:t>
            </a:r>
            <a:r>
              <a:rPr lang="zh-CN" altLang="en-US" sz="1400" dirty="0">
                <a:latin typeface="Helvetica" pitchFamily="2" charset="0"/>
              </a:rPr>
              <a:t> </a:t>
            </a:r>
            <a:r>
              <a:rPr lang="en-US" altLang="zh-CN" sz="1400" dirty="0">
                <a:latin typeface="Helvetica" pitchFamily="2" charset="0"/>
              </a:rPr>
              <a:t>&amp;</a:t>
            </a:r>
            <a:r>
              <a:rPr lang="zh-CN" altLang="en-US" sz="1400" dirty="0">
                <a:latin typeface="Helvetica" pitchFamily="2" charset="0"/>
              </a:rPr>
              <a:t> </a:t>
            </a:r>
            <a:r>
              <a:rPr lang="en-US" altLang="zh-CN" sz="1400" dirty="0">
                <a:latin typeface="Helvetica" pitchFamily="2" charset="0"/>
              </a:rPr>
              <a:t>tissue</a:t>
            </a:r>
            <a:r>
              <a:rPr lang="zh-CN" altLang="en-US" sz="1400" dirty="0">
                <a:latin typeface="Helvetica" pitchFamily="2" charset="0"/>
              </a:rPr>
              <a:t> </a:t>
            </a:r>
            <a:r>
              <a:rPr lang="en-US" altLang="zh-CN" sz="1400" dirty="0">
                <a:latin typeface="Helvetica" pitchFamily="2" charset="0"/>
              </a:rPr>
              <a:t>types</a:t>
            </a:r>
            <a:endParaRPr lang="en-CN" sz="1400" dirty="0">
              <a:latin typeface="Helvetica" pitchFamily="2" charset="0"/>
            </a:endParaRPr>
          </a:p>
        </p:txBody>
      </p:sp>
      <p:sp>
        <p:nvSpPr>
          <p:cNvPr id="9" name="Down Arrow 8">
            <a:extLst>
              <a:ext uri="{FF2B5EF4-FFF2-40B4-BE49-F238E27FC236}">
                <a16:creationId xmlns:a16="http://schemas.microsoft.com/office/drawing/2014/main" id="{DFA6B664-110F-4E7C-5438-8C76EC4A2B24}"/>
              </a:ext>
            </a:extLst>
          </p:cNvPr>
          <p:cNvSpPr/>
          <p:nvPr/>
        </p:nvSpPr>
        <p:spPr>
          <a:xfrm rot="16200000">
            <a:off x="4807591" y="5007608"/>
            <a:ext cx="372925" cy="560797"/>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400"/>
          </a:p>
        </p:txBody>
      </p:sp>
      <p:sp>
        <p:nvSpPr>
          <p:cNvPr id="12" name="TextBox 11">
            <a:extLst>
              <a:ext uri="{FF2B5EF4-FFF2-40B4-BE49-F238E27FC236}">
                <a16:creationId xmlns:a16="http://schemas.microsoft.com/office/drawing/2014/main" id="{D6FD7E1D-B319-627D-1011-25070BCBA4A8}"/>
              </a:ext>
            </a:extLst>
          </p:cNvPr>
          <p:cNvSpPr txBox="1"/>
          <p:nvPr/>
        </p:nvSpPr>
        <p:spPr>
          <a:xfrm>
            <a:off x="5946797" y="3752186"/>
            <a:ext cx="2154840" cy="738664"/>
          </a:xfrm>
          <a:prstGeom prst="rect">
            <a:avLst/>
          </a:prstGeom>
          <a:noFill/>
        </p:spPr>
        <p:txBody>
          <a:bodyPr wrap="square" rtlCol="0">
            <a:spAutoFit/>
          </a:bodyPr>
          <a:lstStyle/>
          <a:p>
            <a:pPr algn="ctr"/>
            <a:r>
              <a:rPr lang="en-US" altLang="zh-CN" sz="1400" dirty="0">
                <a:latin typeface="Helvetica" pitchFamily="2" charset="0"/>
              </a:rPr>
              <a:t>Reconstructing</a:t>
            </a:r>
            <a:r>
              <a:rPr lang="zh-CN" altLang="en-US" sz="1400" dirty="0">
                <a:latin typeface="Helvetica" pitchFamily="2" charset="0"/>
              </a:rPr>
              <a:t> </a:t>
            </a:r>
            <a:r>
              <a:rPr lang="en-US" altLang="zh-CN" sz="1400" dirty="0">
                <a:solidFill>
                  <a:schemeClr val="accent1"/>
                </a:solidFill>
                <a:latin typeface="Helvetica" pitchFamily="2" charset="0"/>
              </a:rPr>
              <a:t>enhancer-promoter</a:t>
            </a:r>
            <a:r>
              <a:rPr lang="zh-CN" altLang="en-US" sz="1400" dirty="0">
                <a:solidFill>
                  <a:schemeClr val="accent1"/>
                </a:solidFill>
                <a:latin typeface="Helvetica" pitchFamily="2" charset="0"/>
              </a:rPr>
              <a:t> </a:t>
            </a:r>
            <a:r>
              <a:rPr lang="en-US" altLang="zh-CN" sz="1400" dirty="0">
                <a:solidFill>
                  <a:schemeClr val="accent1"/>
                </a:solidFill>
                <a:latin typeface="Helvetica" pitchFamily="2" charset="0"/>
              </a:rPr>
              <a:t>interactions</a:t>
            </a:r>
            <a:r>
              <a:rPr lang="zh-CN" altLang="en-US" sz="1400" dirty="0">
                <a:solidFill>
                  <a:schemeClr val="accent1"/>
                </a:solidFill>
                <a:latin typeface="Helvetica" pitchFamily="2" charset="0"/>
              </a:rPr>
              <a:t> </a:t>
            </a:r>
            <a:r>
              <a:rPr lang="en-US" altLang="zh-CN" sz="1400" dirty="0">
                <a:latin typeface="Helvetica" pitchFamily="2" charset="0"/>
              </a:rPr>
              <a:t>(</a:t>
            </a:r>
            <a:r>
              <a:rPr lang="en-US" altLang="zh-CN" sz="1400" dirty="0">
                <a:solidFill>
                  <a:schemeClr val="accent1"/>
                </a:solidFill>
                <a:latin typeface="Helvetica" pitchFamily="2" charset="0"/>
              </a:rPr>
              <a:t>EPIs</a:t>
            </a:r>
            <a:r>
              <a:rPr lang="en-US" altLang="zh-CN" sz="1400" dirty="0">
                <a:latin typeface="Helvetica" pitchFamily="2" charset="0"/>
              </a:rPr>
              <a:t>)</a:t>
            </a:r>
            <a:endParaRPr lang="en-CN" sz="1400" dirty="0">
              <a:latin typeface="Helvetica" pitchFamily="2" charset="0"/>
            </a:endParaRPr>
          </a:p>
        </p:txBody>
      </p:sp>
      <p:sp>
        <p:nvSpPr>
          <p:cNvPr id="16" name="TextBox 15">
            <a:extLst>
              <a:ext uri="{FF2B5EF4-FFF2-40B4-BE49-F238E27FC236}">
                <a16:creationId xmlns:a16="http://schemas.microsoft.com/office/drawing/2014/main" id="{0C916C4A-9AF6-3D9B-F978-3379098EABD9}"/>
              </a:ext>
            </a:extLst>
          </p:cNvPr>
          <p:cNvSpPr txBox="1"/>
          <p:nvPr/>
        </p:nvSpPr>
        <p:spPr>
          <a:xfrm>
            <a:off x="3995798" y="4270547"/>
            <a:ext cx="2088035" cy="830997"/>
          </a:xfrm>
          <a:prstGeom prst="rect">
            <a:avLst/>
          </a:prstGeom>
          <a:noFill/>
        </p:spPr>
        <p:txBody>
          <a:bodyPr wrap="square" rtlCol="0">
            <a:spAutoFit/>
          </a:bodyPr>
          <a:lstStyle/>
          <a:p>
            <a:pPr algn="ctr"/>
            <a:r>
              <a:rPr lang="en-US" altLang="zh-CN" sz="1600" b="1" dirty="0">
                <a:solidFill>
                  <a:srgbClr val="C00000"/>
                </a:solidFill>
                <a:latin typeface="Helvetica" pitchFamily="2" charset="0"/>
              </a:rPr>
              <a:t>Computational</a:t>
            </a:r>
            <a:r>
              <a:rPr lang="zh-CN" altLang="en-US" sz="1600" b="1" dirty="0">
                <a:solidFill>
                  <a:srgbClr val="C00000"/>
                </a:solidFill>
                <a:latin typeface="Helvetica" pitchFamily="2" charset="0"/>
              </a:rPr>
              <a:t> </a:t>
            </a:r>
            <a:r>
              <a:rPr lang="en-US" altLang="zh-CN" sz="1600" b="1" dirty="0">
                <a:solidFill>
                  <a:srgbClr val="C00000"/>
                </a:solidFill>
                <a:latin typeface="Helvetica" pitchFamily="2" charset="0"/>
              </a:rPr>
              <a:t>Approach</a:t>
            </a:r>
          </a:p>
          <a:p>
            <a:pPr algn="ctr"/>
            <a:r>
              <a:rPr lang="en-US" altLang="zh-CN" sz="1600" b="1" dirty="0">
                <a:solidFill>
                  <a:srgbClr val="C00000"/>
                </a:solidFill>
                <a:latin typeface="Helvetica" pitchFamily="2" charset="0"/>
              </a:rPr>
              <a:t>in</a:t>
            </a:r>
            <a:r>
              <a:rPr lang="zh-CN" altLang="en-US" sz="1600" b="1" dirty="0">
                <a:solidFill>
                  <a:srgbClr val="C00000"/>
                </a:solidFill>
                <a:latin typeface="Helvetica" pitchFamily="2" charset="0"/>
              </a:rPr>
              <a:t> </a:t>
            </a:r>
            <a:r>
              <a:rPr lang="en-US" altLang="zh-CN" sz="1600" b="1" dirty="0">
                <a:solidFill>
                  <a:srgbClr val="C00000"/>
                </a:solidFill>
                <a:latin typeface="Helvetica" pitchFamily="2" charset="0"/>
              </a:rPr>
              <a:t>Genomics</a:t>
            </a:r>
            <a:endParaRPr lang="en-CN" sz="1600" b="1" dirty="0">
              <a:solidFill>
                <a:srgbClr val="C00000"/>
              </a:solidFill>
              <a:latin typeface="Helvetica" pitchFamily="2" charset="0"/>
            </a:endParaRPr>
          </a:p>
        </p:txBody>
      </p:sp>
      <p:cxnSp>
        <p:nvCxnSpPr>
          <p:cNvPr id="18" name="Straight Connector 17">
            <a:extLst>
              <a:ext uri="{FF2B5EF4-FFF2-40B4-BE49-F238E27FC236}">
                <a16:creationId xmlns:a16="http://schemas.microsoft.com/office/drawing/2014/main" id="{776D557D-2750-2219-3E0F-3BFFA786D8B4}"/>
              </a:ext>
            </a:extLst>
          </p:cNvPr>
          <p:cNvCxnSpPr/>
          <p:nvPr/>
        </p:nvCxnSpPr>
        <p:spPr>
          <a:xfrm>
            <a:off x="332509" y="3429000"/>
            <a:ext cx="838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36105D9-6FA5-26A2-F2DD-4389B3B9E3F4}"/>
              </a:ext>
            </a:extLst>
          </p:cNvPr>
          <p:cNvSpPr txBox="1"/>
          <p:nvPr/>
        </p:nvSpPr>
        <p:spPr>
          <a:xfrm>
            <a:off x="286569" y="819366"/>
            <a:ext cx="3934691" cy="1477328"/>
          </a:xfrm>
          <a:prstGeom prst="rect">
            <a:avLst/>
          </a:prstGeom>
          <a:noFill/>
        </p:spPr>
        <p:txBody>
          <a:bodyPr wrap="square" rtlCol="0">
            <a:spAutoFit/>
          </a:bodyPr>
          <a:lstStyle/>
          <a:p>
            <a:r>
              <a:rPr lang="en-CN" dirty="0"/>
              <a:t>Hi-C: </a:t>
            </a:r>
            <a:r>
              <a:rPr lang="en-US" i="1" dirty="0"/>
              <a:t>a chromosome conformation capture (3C)-based technology to detect pair-wise chromatin interactions across the whole genome.</a:t>
            </a:r>
            <a:endParaRPr lang="en-CN" i="1" dirty="0"/>
          </a:p>
        </p:txBody>
      </p:sp>
      <p:pic>
        <p:nvPicPr>
          <p:cNvPr id="21" name="Picture 20">
            <a:extLst>
              <a:ext uri="{FF2B5EF4-FFF2-40B4-BE49-F238E27FC236}">
                <a16:creationId xmlns:a16="http://schemas.microsoft.com/office/drawing/2014/main" id="{63C7EE54-E5B1-D76F-C11B-32EBD4B968D7}"/>
              </a:ext>
            </a:extLst>
          </p:cNvPr>
          <p:cNvPicPr>
            <a:picLocks noChangeAspect="1"/>
          </p:cNvPicPr>
          <p:nvPr/>
        </p:nvPicPr>
        <p:blipFill>
          <a:blip r:embed="rId4"/>
          <a:stretch>
            <a:fillRect/>
          </a:stretch>
        </p:blipFill>
        <p:spPr>
          <a:xfrm>
            <a:off x="4411581" y="925343"/>
            <a:ext cx="3541161" cy="2397661"/>
          </a:xfrm>
          <a:prstGeom prst="rect">
            <a:avLst/>
          </a:prstGeom>
        </p:spPr>
      </p:pic>
      <p:sp>
        <p:nvSpPr>
          <p:cNvPr id="22" name="TextBox 21">
            <a:extLst>
              <a:ext uri="{FF2B5EF4-FFF2-40B4-BE49-F238E27FC236}">
                <a16:creationId xmlns:a16="http://schemas.microsoft.com/office/drawing/2014/main" id="{A9831290-0847-EA04-C788-ED22CF67203E}"/>
              </a:ext>
            </a:extLst>
          </p:cNvPr>
          <p:cNvSpPr txBox="1"/>
          <p:nvPr/>
        </p:nvSpPr>
        <p:spPr>
          <a:xfrm>
            <a:off x="532837" y="3117275"/>
            <a:ext cx="3857146" cy="261610"/>
          </a:xfrm>
          <a:prstGeom prst="rect">
            <a:avLst/>
          </a:prstGeom>
          <a:noFill/>
        </p:spPr>
        <p:txBody>
          <a:bodyPr wrap="none" rtlCol="0">
            <a:spAutoFit/>
          </a:bodyPr>
          <a:lstStyle/>
          <a:p>
            <a:r>
              <a:rPr lang="en-CN" sz="1100" dirty="0"/>
              <a:t>Belton et al., Methods, 2012; Doi: </a:t>
            </a:r>
            <a:r>
              <a:rPr lang="en-US" sz="1100" dirty="0"/>
              <a:t>10.1016/j.ymeth.2012.05.001</a:t>
            </a:r>
          </a:p>
        </p:txBody>
      </p:sp>
      <p:sp>
        <p:nvSpPr>
          <p:cNvPr id="23" name="TextBox 22">
            <a:extLst>
              <a:ext uri="{FF2B5EF4-FFF2-40B4-BE49-F238E27FC236}">
                <a16:creationId xmlns:a16="http://schemas.microsoft.com/office/drawing/2014/main" id="{CFF813A0-55BB-1837-6BBB-D385FA7A779E}"/>
              </a:ext>
            </a:extLst>
          </p:cNvPr>
          <p:cNvSpPr txBox="1"/>
          <p:nvPr/>
        </p:nvSpPr>
        <p:spPr>
          <a:xfrm>
            <a:off x="6321568" y="6544105"/>
            <a:ext cx="2315057" cy="261610"/>
          </a:xfrm>
          <a:prstGeom prst="rect">
            <a:avLst/>
          </a:prstGeom>
          <a:noFill/>
        </p:spPr>
        <p:txBody>
          <a:bodyPr wrap="none" rtlCol="0">
            <a:spAutoFit/>
          </a:bodyPr>
          <a:lstStyle/>
          <a:p>
            <a:r>
              <a:rPr lang="en-US" sz="1100" dirty="0"/>
              <a:t>Slide adapted from Yucheng T. Young</a:t>
            </a:r>
          </a:p>
        </p:txBody>
      </p:sp>
    </p:spTree>
    <p:extLst>
      <p:ext uri="{BB962C8B-B14F-4D97-AF65-F5344CB8AC3E}">
        <p14:creationId xmlns:p14="http://schemas.microsoft.com/office/powerpoint/2010/main" val="904811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248FB-AAF0-78BA-0643-4ECD49907BBE}"/>
              </a:ext>
            </a:extLst>
          </p:cNvPr>
          <p:cNvSpPr>
            <a:spLocks noGrp="1"/>
          </p:cNvSpPr>
          <p:nvPr>
            <p:ph type="title"/>
          </p:nvPr>
        </p:nvSpPr>
        <p:spPr/>
        <p:txBody>
          <a:bodyPr/>
          <a:lstStyle/>
          <a:p>
            <a:r>
              <a:rPr lang="en-US" dirty="0"/>
              <a:t>R</a:t>
            </a:r>
            <a:r>
              <a:rPr lang="en-CN" dirty="0"/>
              <a:t>eview: the consequence of SVs</a:t>
            </a:r>
          </a:p>
        </p:txBody>
      </p:sp>
      <p:sp>
        <p:nvSpPr>
          <p:cNvPr id="4" name="Content Placeholder 2">
            <a:extLst>
              <a:ext uri="{FF2B5EF4-FFF2-40B4-BE49-F238E27FC236}">
                <a16:creationId xmlns:a16="http://schemas.microsoft.com/office/drawing/2014/main" id="{10D24418-4AFA-6821-A646-85AB00BA32C6}"/>
              </a:ext>
            </a:extLst>
          </p:cNvPr>
          <p:cNvSpPr>
            <a:spLocks noGrp="1"/>
          </p:cNvSpPr>
          <p:nvPr>
            <p:ph idx="1"/>
          </p:nvPr>
        </p:nvSpPr>
        <p:spPr>
          <a:xfrm>
            <a:off x="14533" y="955617"/>
            <a:ext cx="3603264" cy="5221346"/>
          </a:xfrm>
        </p:spPr>
        <p:txBody>
          <a:bodyPr/>
          <a:lstStyle/>
          <a:p>
            <a:r>
              <a:rPr lang="en-US" dirty="0"/>
              <a:t>C</a:t>
            </a:r>
            <a:r>
              <a:rPr lang="en-CN" dirty="0"/>
              <a:t>onsequences of SV</a:t>
            </a:r>
          </a:p>
          <a:p>
            <a:pPr lvl="1"/>
            <a:r>
              <a:rPr lang="en-US" dirty="0"/>
              <a:t>R</a:t>
            </a:r>
            <a:r>
              <a:rPr lang="en-CN" dirty="0"/>
              <a:t>elative to a coding gene:</a:t>
            </a:r>
          </a:p>
          <a:p>
            <a:pPr lvl="2"/>
            <a:r>
              <a:rPr lang="en-US" dirty="0"/>
              <a:t>Possibly m</a:t>
            </a:r>
            <a:r>
              <a:rPr lang="en-CN" dirty="0"/>
              <a:t>ore severe impact than SNP due to the size</a:t>
            </a:r>
          </a:p>
          <a:p>
            <a:pPr lvl="2"/>
            <a:endParaRPr lang="en-CN" dirty="0"/>
          </a:p>
          <a:p>
            <a:pPr lvl="1"/>
            <a:r>
              <a:rPr lang="en-US" dirty="0"/>
              <a:t>O</a:t>
            </a:r>
            <a:r>
              <a:rPr lang="en-CN" dirty="0"/>
              <a:t>utside of coding genes:</a:t>
            </a:r>
          </a:p>
          <a:p>
            <a:pPr lvl="2"/>
            <a:r>
              <a:rPr lang="en-CN" dirty="0"/>
              <a:t> </a:t>
            </a:r>
            <a:r>
              <a:rPr lang="en-CN"/>
              <a:t>impact regulatory </a:t>
            </a:r>
            <a:r>
              <a:rPr lang="en-CN" dirty="0"/>
              <a:t>elements (figure to the right)</a:t>
            </a:r>
          </a:p>
          <a:p>
            <a:pPr lvl="2"/>
            <a:r>
              <a:rPr lang="en-US" dirty="0"/>
              <a:t>I</a:t>
            </a:r>
            <a:r>
              <a:rPr lang="en-CN" dirty="0"/>
              <a:t>mpact ncRNAs</a:t>
            </a:r>
          </a:p>
          <a:p>
            <a:pPr lvl="1"/>
            <a:endParaRPr lang="en-CN" dirty="0"/>
          </a:p>
          <a:p>
            <a:pPr lvl="1"/>
            <a:endParaRPr lang="en-CN" dirty="0"/>
          </a:p>
        </p:txBody>
      </p:sp>
      <p:grpSp>
        <p:nvGrpSpPr>
          <p:cNvPr id="5" name="Group 4">
            <a:extLst>
              <a:ext uri="{FF2B5EF4-FFF2-40B4-BE49-F238E27FC236}">
                <a16:creationId xmlns:a16="http://schemas.microsoft.com/office/drawing/2014/main" id="{2A14A6A7-E091-EA8E-71BE-D35D1CF7B6D0}"/>
              </a:ext>
            </a:extLst>
          </p:cNvPr>
          <p:cNvGrpSpPr>
            <a:grpSpLocks noChangeAspect="1"/>
          </p:cNvGrpSpPr>
          <p:nvPr/>
        </p:nvGrpSpPr>
        <p:grpSpPr>
          <a:xfrm>
            <a:off x="3736162" y="955617"/>
            <a:ext cx="5407838" cy="4932000"/>
            <a:chOff x="320843" y="1776748"/>
            <a:chExt cx="10465971" cy="9545053"/>
          </a:xfrm>
        </p:grpSpPr>
        <p:sp>
          <p:nvSpPr>
            <p:cNvPr id="6" name="Rectangle 5">
              <a:extLst>
                <a:ext uri="{FF2B5EF4-FFF2-40B4-BE49-F238E27FC236}">
                  <a16:creationId xmlns:a16="http://schemas.microsoft.com/office/drawing/2014/main" id="{53ED6580-B1CF-629B-E17A-EB566C872AA3}"/>
                </a:ext>
              </a:extLst>
            </p:cNvPr>
            <p:cNvSpPr/>
            <p:nvPr/>
          </p:nvSpPr>
          <p:spPr>
            <a:xfrm>
              <a:off x="320843" y="1776748"/>
              <a:ext cx="10465971" cy="954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7" name="Rounded Rectangle 6">
              <a:extLst>
                <a:ext uri="{FF2B5EF4-FFF2-40B4-BE49-F238E27FC236}">
                  <a16:creationId xmlns:a16="http://schemas.microsoft.com/office/drawing/2014/main" id="{65C33F60-0810-8D2A-1412-0EF2923088B3}"/>
                </a:ext>
              </a:extLst>
            </p:cNvPr>
            <p:cNvSpPr/>
            <p:nvPr/>
          </p:nvSpPr>
          <p:spPr>
            <a:xfrm>
              <a:off x="1373103" y="3518464"/>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8" name="Rectangle 7">
              <a:extLst>
                <a:ext uri="{FF2B5EF4-FFF2-40B4-BE49-F238E27FC236}">
                  <a16:creationId xmlns:a16="http://schemas.microsoft.com/office/drawing/2014/main" id="{65F6C45E-517C-E83C-6E06-BE8BEE33668D}"/>
                </a:ext>
              </a:extLst>
            </p:cNvPr>
            <p:cNvSpPr/>
            <p:nvPr/>
          </p:nvSpPr>
          <p:spPr>
            <a:xfrm>
              <a:off x="2565797" y="3465453"/>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9" name="Oval 8">
              <a:extLst>
                <a:ext uri="{FF2B5EF4-FFF2-40B4-BE49-F238E27FC236}">
                  <a16:creationId xmlns:a16="http://schemas.microsoft.com/office/drawing/2014/main" id="{905B8995-6F27-64ED-BCC8-D60B672914A3}"/>
                </a:ext>
              </a:extLst>
            </p:cNvPr>
            <p:cNvSpPr/>
            <p:nvPr/>
          </p:nvSpPr>
          <p:spPr>
            <a:xfrm>
              <a:off x="1686557" y="3387698"/>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10" name="Curved Connector 9">
              <a:extLst>
                <a:ext uri="{FF2B5EF4-FFF2-40B4-BE49-F238E27FC236}">
                  <a16:creationId xmlns:a16="http://schemas.microsoft.com/office/drawing/2014/main" id="{85979ED2-05E2-D8D8-2EAE-404FBD06E163}"/>
                </a:ext>
              </a:extLst>
            </p:cNvPr>
            <p:cNvCxnSpPr>
              <a:cxnSpLocks/>
              <a:stCxn id="9" idx="0"/>
              <a:endCxn id="8" idx="0"/>
            </p:cNvCxnSpPr>
            <p:nvPr/>
          </p:nvCxnSpPr>
          <p:spPr>
            <a:xfrm rot="16200000" flipH="1">
              <a:off x="2258305" y="2887959"/>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3B9DE04-679F-2145-3AC8-6B449E88A80F}"/>
                </a:ext>
              </a:extLst>
            </p:cNvPr>
            <p:cNvSpPr>
              <a:spLocks noChangeAspect="1"/>
            </p:cNvSpPr>
            <p:nvPr/>
          </p:nvSpPr>
          <p:spPr>
            <a:xfrm>
              <a:off x="1606997" y="2242887"/>
              <a:ext cx="126000" cy="252000"/>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a:ea typeface="Microsoft YaHei Light" panose="020B0502040204020203" pitchFamily="34" charset="-122"/>
                <a:cs typeface="Times New Roman" panose="02020603050405020304" pitchFamily="18" charset="0"/>
              </a:endParaRPr>
            </a:p>
          </p:txBody>
        </p:sp>
        <p:sp>
          <p:nvSpPr>
            <p:cNvPr id="12" name="TextBox 11">
              <a:extLst>
                <a:ext uri="{FF2B5EF4-FFF2-40B4-BE49-F238E27FC236}">
                  <a16:creationId xmlns:a16="http://schemas.microsoft.com/office/drawing/2014/main" id="{5FAF29FB-6964-8F4B-07A5-1EC439C72163}"/>
                </a:ext>
              </a:extLst>
            </p:cNvPr>
            <p:cNvSpPr txBox="1"/>
            <p:nvPr/>
          </p:nvSpPr>
          <p:spPr>
            <a:xfrm>
              <a:off x="2016145" y="2063669"/>
              <a:ext cx="1393574" cy="714780"/>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Regulatory </a:t>
              </a:r>
            </a:p>
            <a:p>
              <a:r>
                <a:rPr lang="en-US" sz="900" dirty="0">
                  <a:ea typeface="Microsoft YaHei" panose="020B0503020204020204" pitchFamily="34" charset="-122"/>
                  <a:cs typeface="Times New Roman" panose="02020603050405020304" pitchFamily="18" charset="0"/>
                </a:rPr>
                <a:t>elements</a:t>
              </a:r>
            </a:p>
          </p:txBody>
        </p:sp>
        <p:sp>
          <p:nvSpPr>
            <p:cNvPr id="13" name="Rectangle 12">
              <a:extLst>
                <a:ext uri="{FF2B5EF4-FFF2-40B4-BE49-F238E27FC236}">
                  <a16:creationId xmlns:a16="http://schemas.microsoft.com/office/drawing/2014/main" id="{281E01CD-43B2-845F-93CC-A86A793B012B}"/>
                </a:ext>
              </a:extLst>
            </p:cNvPr>
            <p:cNvSpPr/>
            <p:nvPr/>
          </p:nvSpPr>
          <p:spPr>
            <a:xfrm>
              <a:off x="3642563" y="2271430"/>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4" name="TextBox 13">
              <a:extLst>
                <a:ext uri="{FF2B5EF4-FFF2-40B4-BE49-F238E27FC236}">
                  <a16:creationId xmlns:a16="http://schemas.microsoft.com/office/drawing/2014/main" id="{ECAC58F6-06FF-FFE4-3454-C9D01BAE3450}"/>
                </a:ext>
              </a:extLst>
            </p:cNvPr>
            <p:cNvSpPr txBox="1"/>
            <p:nvPr/>
          </p:nvSpPr>
          <p:spPr>
            <a:xfrm>
              <a:off x="4275641" y="2186245"/>
              <a:ext cx="804127"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gene</a:t>
              </a:r>
            </a:p>
          </p:txBody>
        </p:sp>
        <p:cxnSp>
          <p:nvCxnSpPr>
            <p:cNvPr id="15" name="Curved Connector 14">
              <a:extLst>
                <a:ext uri="{FF2B5EF4-FFF2-40B4-BE49-F238E27FC236}">
                  <a16:creationId xmlns:a16="http://schemas.microsoft.com/office/drawing/2014/main" id="{4408BC5F-32DF-C9D1-EAB1-1FC8A18FD3F9}"/>
                </a:ext>
              </a:extLst>
            </p:cNvPr>
            <p:cNvCxnSpPr>
              <a:cxnSpLocks/>
            </p:cNvCxnSpPr>
            <p:nvPr/>
          </p:nvCxnSpPr>
          <p:spPr>
            <a:xfrm rot="16200000" flipH="1">
              <a:off x="5780908" y="2008033"/>
              <a:ext cx="77755" cy="900000"/>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602733F-9FA8-CF10-6724-2D1DE9378F4F}"/>
                </a:ext>
              </a:extLst>
            </p:cNvPr>
            <p:cNvSpPr txBox="1"/>
            <p:nvPr/>
          </p:nvSpPr>
          <p:spPr>
            <a:xfrm>
              <a:off x="6423492" y="2186245"/>
              <a:ext cx="1291197"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regulation</a:t>
              </a:r>
            </a:p>
          </p:txBody>
        </p:sp>
        <p:sp>
          <p:nvSpPr>
            <p:cNvPr id="17" name="TextBox 16">
              <a:extLst>
                <a:ext uri="{FF2B5EF4-FFF2-40B4-BE49-F238E27FC236}">
                  <a16:creationId xmlns:a16="http://schemas.microsoft.com/office/drawing/2014/main" id="{F6FADDF4-500C-2CDF-B66D-B4F3DD6D1912}"/>
                </a:ext>
              </a:extLst>
            </p:cNvPr>
            <p:cNvSpPr txBox="1"/>
            <p:nvPr/>
          </p:nvSpPr>
          <p:spPr>
            <a:xfrm>
              <a:off x="579299" y="2172903"/>
              <a:ext cx="1238457" cy="446736"/>
            </a:xfrm>
            <a:prstGeom prst="rect">
              <a:avLst/>
            </a:prstGeom>
            <a:noFill/>
          </p:spPr>
          <p:txBody>
            <a:bodyPr wrap="none" rtlCol="0">
              <a:spAutoFit/>
            </a:bodyPr>
            <a:lstStyle/>
            <a:p>
              <a:r>
                <a:rPr lang="en-US" altLang="zh-CN" sz="900" dirty="0">
                  <a:ea typeface="Microsoft YaHei" panose="020B0503020204020204" pitchFamily="34" charset="-122"/>
                  <a:cs typeface="Times New Roman" panose="02020603050405020304" pitchFamily="18" charset="0"/>
                </a:rPr>
                <a:t>Legend</a:t>
              </a:r>
              <a:r>
                <a:rPr lang="zh-CN" altLang="en-US" sz="900" dirty="0">
                  <a:ea typeface="Microsoft YaHei" panose="020B0503020204020204" pitchFamily="34" charset="-122"/>
                  <a:cs typeface="Times New Roman" panose="02020603050405020304" pitchFamily="18" charset="0"/>
                </a:rPr>
                <a:t>：</a:t>
              </a:r>
              <a:endParaRPr lang="en-US" sz="900" dirty="0">
                <a:ea typeface="Microsoft YaHei" panose="020B0503020204020204" pitchFamily="34" charset="-122"/>
                <a:cs typeface="Times New Roman" panose="02020603050405020304" pitchFamily="18" charset="0"/>
              </a:endParaRPr>
            </a:p>
          </p:txBody>
        </p:sp>
        <p:sp>
          <p:nvSpPr>
            <p:cNvPr id="18" name="Rounded Rectangle 17">
              <a:extLst>
                <a:ext uri="{FF2B5EF4-FFF2-40B4-BE49-F238E27FC236}">
                  <a16:creationId xmlns:a16="http://schemas.microsoft.com/office/drawing/2014/main" id="{16566429-1932-3076-BA78-99D9A366F74E}"/>
                </a:ext>
              </a:extLst>
            </p:cNvPr>
            <p:cNvSpPr/>
            <p:nvPr/>
          </p:nvSpPr>
          <p:spPr>
            <a:xfrm>
              <a:off x="579299" y="2073974"/>
              <a:ext cx="9365598" cy="623976"/>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CN" sz="900"/>
            </a:p>
          </p:txBody>
        </p:sp>
        <p:sp>
          <p:nvSpPr>
            <p:cNvPr id="19" name="Rounded Rectangle 18">
              <a:extLst>
                <a:ext uri="{FF2B5EF4-FFF2-40B4-BE49-F238E27FC236}">
                  <a16:creationId xmlns:a16="http://schemas.microsoft.com/office/drawing/2014/main" id="{82194838-B304-EAE2-F50C-1BD7839A864A}"/>
                </a:ext>
              </a:extLst>
            </p:cNvPr>
            <p:cNvSpPr/>
            <p:nvPr/>
          </p:nvSpPr>
          <p:spPr>
            <a:xfrm>
              <a:off x="1373103" y="3922997"/>
              <a:ext cx="540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sp>
          <p:nvSpPr>
            <p:cNvPr id="20" name="TextBox 19">
              <a:extLst>
                <a:ext uri="{FF2B5EF4-FFF2-40B4-BE49-F238E27FC236}">
                  <a16:creationId xmlns:a16="http://schemas.microsoft.com/office/drawing/2014/main" id="{991A3A0F-636D-92F5-522D-608DF7B572E0}"/>
                </a:ext>
              </a:extLst>
            </p:cNvPr>
            <p:cNvSpPr txBox="1"/>
            <p:nvPr/>
          </p:nvSpPr>
          <p:spPr>
            <a:xfrm>
              <a:off x="881321" y="3915136"/>
              <a:ext cx="1132977"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Deletion</a:t>
              </a:r>
            </a:p>
          </p:txBody>
        </p:sp>
        <p:sp>
          <p:nvSpPr>
            <p:cNvPr id="21" name="Rounded Rectangle 20">
              <a:extLst>
                <a:ext uri="{FF2B5EF4-FFF2-40B4-BE49-F238E27FC236}">
                  <a16:creationId xmlns:a16="http://schemas.microsoft.com/office/drawing/2014/main" id="{7A3272F0-D69E-F35C-F0D1-19747B920627}"/>
                </a:ext>
              </a:extLst>
            </p:cNvPr>
            <p:cNvSpPr/>
            <p:nvPr/>
          </p:nvSpPr>
          <p:spPr>
            <a:xfrm>
              <a:off x="1915275" y="4956670"/>
              <a:ext cx="162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22" name="Rectangle 21">
              <a:extLst>
                <a:ext uri="{FF2B5EF4-FFF2-40B4-BE49-F238E27FC236}">
                  <a16:creationId xmlns:a16="http://schemas.microsoft.com/office/drawing/2014/main" id="{D3FDD89C-45DA-0414-56B7-A611E9786C25}"/>
                </a:ext>
              </a:extLst>
            </p:cNvPr>
            <p:cNvSpPr/>
            <p:nvPr/>
          </p:nvSpPr>
          <p:spPr>
            <a:xfrm>
              <a:off x="2565797" y="4900004"/>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23" name="Rounded Rectangle 22">
              <a:extLst>
                <a:ext uri="{FF2B5EF4-FFF2-40B4-BE49-F238E27FC236}">
                  <a16:creationId xmlns:a16="http://schemas.microsoft.com/office/drawing/2014/main" id="{2034FCAE-B1BE-563C-36CD-2B5B6FA54977}"/>
                </a:ext>
              </a:extLst>
            </p:cNvPr>
            <p:cNvSpPr/>
            <p:nvPr/>
          </p:nvSpPr>
          <p:spPr>
            <a:xfrm>
              <a:off x="4331849" y="3518464"/>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24" name="Rectangle 23">
              <a:extLst>
                <a:ext uri="{FF2B5EF4-FFF2-40B4-BE49-F238E27FC236}">
                  <a16:creationId xmlns:a16="http://schemas.microsoft.com/office/drawing/2014/main" id="{39A7BDF1-DC71-1E08-4E01-8B43CF394E9B}"/>
                </a:ext>
              </a:extLst>
            </p:cNvPr>
            <p:cNvSpPr/>
            <p:nvPr/>
          </p:nvSpPr>
          <p:spPr>
            <a:xfrm>
              <a:off x="5868486" y="3457776"/>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25" name="Oval 24">
              <a:extLst>
                <a:ext uri="{FF2B5EF4-FFF2-40B4-BE49-F238E27FC236}">
                  <a16:creationId xmlns:a16="http://schemas.microsoft.com/office/drawing/2014/main" id="{9B44378E-0C77-3C32-1973-1CEC907EB39A}"/>
                </a:ext>
              </a:extLst>
            </p:cNvPr>
            <p:cNvSpPr/>
            <p:nvPr/>
          </p:nvSpPr>
          <p:spPr>
            <a:xfrm>
              <a:off x="4645303" y="3387698"/>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26" name="Curved Connector 25">
              <a:extLst>
                <a:ext uri="{FF2B5EF4-FFF2-40B4-BE49-F238E27FC236}">
                  <a16:creationId xmlns:a16="http://schemas.microsoft.com/office/drawing/2014/main" id="{B37454E0-2334-35B5-5AA8-1F10BA483D55}"/>
                </a:ext>
              </a:extLst>
            </p:cNvPr>
            <p:cNvCxnSpPr>
              <a:cxnSpLocks/>
              <a:stCxn id="34" idx="4"/>
              <a:endCxn id="30" idx="2"/>
            </p:cNvCxnSpPr>
            <p:nvPr/>
          </p:nvCxnSpPr>
          <p:spPr>
            <a:xfrm rot="5400000" flipH="1" flipV="1">
              <a:off x="5407982" y="4673082"/>
              <a:ext cx="46382" cy="858037"/>
            </a:xfrm>
            <a:prstGeom prst="curvedConnector3">
              <a:avLst>
                <a:gd name="adj1" fmla="val -492864"/>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14333E96-F45A-F541-2D38-5D2AD43E4B68}"/>
                </a:ext>
              </a:extLst>
            </p:cNvPr>
            <p:cNvSpPr/>
            <p:nvPr/>
          </p:nvSpPr>
          <p:spPr>
            <a:xfrm>
              <a:off x="5096247" y="3906094"/>
              <a:ext cx="540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sp>
          <p:nvSpPr>
            <p:cNvPr id="28" name="TextBox 27">
              <a:extLst>
                <a:ext uri="{FF2B5EF4-FFF2-40B4-BE49-F238E27FC236}">
                  <a16:creationId xmlns:a16="http://schemas.microsoft.com/office/drawing/2014/main" id="{F5AE4DF1-FD33-E3F1-9902-5A14E202C5AA}"/>
                </a:ext>
              </a:extLst>
            </p:cNvPr>
            <p:cNvSpPr txBox="1"/>
            <p:nvPr/>
          </p:nvSpPr>
          <p:spPr>
            <a:xfrm>
              <a:off x="4467870" y="3874840"/>
              <a:ext cx="1132977"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Deletion</a:t>
              </a:r>
            </a:p>
          </p:txBody>
        </p:sp>
        <p:sp>
          <p:nvSpPr>
            <p:cNvPr id="29" name="Rounded Rectangle 28">
              <a:extLst>
                <a:ext uri="{FF2B5EF4-FFF2-40B4-BE49-F238E27FC236}">
                  <a16:creationId xmlns:a16="http://schemas.microsoft.com/office/drawing/2014/main" id="{C097B922-C9DE-1DF6-9723-E4978F1CE303}"/>
                </a:ext>
              </a:extLst>
            </p:cNvPr>
            <p:cNvSpPr/>
            <p:nvPr/>
          </p:nvSpPr>
          <p:spPr>
            <a:xfrm>
              <a:off x="4610141" y="4966267"/>
              <a:ext cx="162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30" name="Rectangle 29">
              <a:extLst>
                <a:ext uri="{FF2B5EF4-FFF2-40B4-BE49-F238E27FC236}">
                  <a16:creationId xmlns:a16="http://schemas.microsoft.com/office/drawing/2014/main" id="{0B24B8C1-43B7-24B2-0685-51B9635259E3}"/>
                </a:ext>
              </a:extLst>
            </p:cNvPr>
            <p:cNvSpPr/>
            <p:nvPr/>
          </p:nvSpPr>
          <p:spPr>
            <a:xfrm>
              <a:off x="5590192" y="4906630"/>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31" name="Hexagon 30">
              <a:extLst>
                <a:ext uri="{FF2B5EF4-FFF2-40B4-BE49-F238E27FC236}">
                  <a16:creationId xmlns:a16="http://schemas.microsoft.com/office/drawing/2014/main" id="{C9EBD616-46F8-D4A3-D85F-460D6D48931E}"/>
                </a:ext>
              </a:extLst>
            </p:cNvPr>
            <p:cNvSpPr/>
            <p:nvPr/>
          </p:nvSpPr>
          <p:spPr>
            <a:xfrm>
              <a:off x="5237424" y="3426577"/>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32" name="Hexagon 31">
              <a:extLst>
                <a:ext uri="{FF2B5EF4-FFF2-40B4-BE49-F238E27FC236}">
                  <a16:creationId xmlns:a16="http://schemas.microsoft.com/office/drawing/2014/main" id="{BF8E3294-09B3-2C72-94AB-E6A9DFD4AD40}"/>
                </a:ext>
              </a:extLst>
            </p:cNvPr>
            <p:cNvSpPr/>
            <p:nvPr/>
          </p:nvSpPr>
          <p:spPr>
            <a:xfrm>
              <a:off x="8013754" y="2242888"/>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33" name="TextBox 32">
              <a:extLst>
                <a:ext uri="{FF2B5EF4-FFF2-40B4-BE49-F238E27FC236}">
                  <a16:creationId xmlns:a16="http://schemas.microsoft.com/office/drawing/2014/main" id="{8DA3DBDC-EC0D-0F78-AEEF-454B1DDC97F8}"/>
                </a:ext>
              </a:extLst>
            </p:cNvPr>
            <p:cNvSpPr txBox="1"/>
            <p:nvPr/>
          </p:nvSpPr>
          <p:spPr>
            <a:xfrm>
              <a:off x="8287622" y="2182798"/>
              <a:ext cx="1657275"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TAD boundary</a:t>
              </a:r>
            </a:p>
          </p:txBody>
        </p:sp>
        <p:sp>
          <p:nvSpPr>
            <p:cNvPr id="34" name="Oval 33">
              <a:extLst>
                <a:ext uri="{FF2B5EF4-FFF2-40B4-BE49-F238E27FC236}">
                  <a16:creationId xmlns:a16="http://schemas.microsoft.com/office/drawing/2014/main" id="{E64DC9EE-D153-3844-72C0-6311CCB770FF}"/>
                </a:ext>
              </a:extLst>
            </p:cNvPr>
            <p:cNvSpPr/>
            <p:nvPr/>
          </p:nvSpPr>
          <p:spPr>
            <a:xfrm>
              <a:off x="4930147" y="4837258"/>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F22CBE01-D1A1-1C67-EB0F-2E753B1362B9}"/>
                </a:ext>
              </a:extLst>
            </p:cNvPr>
            <p:cNvCxnSpPr/>
            <p:nvPr/>
          </p:nvCxnSpPr>
          <p:spPr>
            <a:xfrm>
              <a:off x="2297180" y="4212549"/>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9FD8C1C-5D1D-8E40-8AB4-B7B3681D908F}"/>
                </a:ext>
              </a:extLst>
            </p:cNvPr>
            <p:cNvCxnSpPr/>
            <p:nvPr/>
          </p:nvCxnSpPr>
          <p:spPr>
            <a:xfrm>
              <a:off x="5343005" y="4212549"/>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8E47EAD4-6FAB-03E0-5523-5CA7F02C79DD}"/>
                </a:ext>
              </a:extLst>
            </p:cNvPr>
            <p:cNvSpPr/>
            <p:nvPr/>
          </p:nvSpPr>
          <p:spPr>
            <a:xfrm>
              <a:off x="7526983" y="3498584"/>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38" name="Rectangle 37">
              <a:extLst>
                <a:ext uri="{FF2B5EF4-FFF2-40B4-BE49-F238E27FC236}">
                  <a16:creationId xmlns:a16="http://schemas.microsoft.com/office/drawing/2014/main" id="{C5194D7A-A46F-6D5C-84E7-8E79BC329F95}"/>
                </a:ext>
              </a:extLst>
            </p:cNvPr>
            <p:cNvSpPr/>
            <p:nvPr/>
          </p:nvSpPr>
          <p:spPr>
            <a:xfrm>
              <a:off x="8719677" y="3445573"/>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39" name="Oval 38">
              <a:extLst>
                <a:ext uri="{FF2B5EF4-FFF2-40B4-BE49-F238E27FC236}">
                  <a16:creationId xmlns:a16="http://schemas.microsoft.com/office/drawing/2014/main" id="{3CFB2D9E-539E-16E3-C289-B3AA54039E05}"/>
                </a:ext>
              </a:extLst>
            </p:cNvPr>
            <p:cNvSpPr/>
            <p:nvPr/>
          </p:nvSpPr>
          <p:spPr>
            <a:xfrm>
              <a:off x="7840437" y="3367818"/>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40" name="Curved Connector 39">
              <a:extLst>
                <a:ext uri="{FF2B5EF4-FFF2-40B4-BE49-F238E27FC236}">
                  <a16:creationId xmlns:a16="http://schemas.microsoft.com/office/drawing/2014/main" id="{76E885B1-A14E-14E4-E811-DD5E3378004E}"/>
                </a:ext>
              </a:extLst>
            </p:cNvPr>
            <p:cNvCxnSpPr>
              <a:cxnSpLocks/>
              <a:stCxn id="39" idx="0"/>
              <a:endCxn id="38" idx="0"/>
            </p:cNvCxnSpPr>
            <p:nvPr/>
          </p:nvCxnSpPr>
          <p:spPr>
            <a:xfrm rot="16200000" flipH="1">
              <a:off x="8412185" y="2868079"/>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01BB6F68-F81D-5C94-7D70-8AB75812F7E3}"/>
                </a:ext>
              </a:extLst>
            </p:cNvPr>
            <p:cNvSpPr/>
            <p:nvPr/>
          </p:nvSpPr>
          <p:spPr>
            <a:xfrm>
              <a:off x="7575514" y="3899635"/>
              <a:ext cx="540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sp>
          <p:nvSpPr>
            <p:cNvPr id="42" name="TextBox 41">
              <a:extLst>
                <a:ext uri="{FF2B5EF4-FFF2-40B4-BE49-F238E27FC236}">
                  <a16:creationId xmlns:a16="http://schemas.microsoft.com/office/drawing/2014/main" id="{C5CE8026-90E5-0580-75EB-B142FCEEBB75}"/>
                </a:ext>
              </a:extLst>
            </p:cNvPr>
            <p:cNvSpPr txBox="1"/>
            <p:nvPr/>
          </p:nvSpPr>
          <p:spPr>
            <a:xfrm>
              <a:off x="7074956" y="3946548"/>
              <a:ext cx="1396676"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Duplication</a:t>
              </a:r>
            </a:p>
          </p:txBody>
        </p:sp>
        <p:sp>
          <p:nvSpPr>
            <p:cNvPr id="43" name="Rounded Rectangle 42">
              <a:extLst>
                <a:ext uri="{FF2B5EF4-FFF2-40B4-BE49-F238E27FC236}">
                  <a16:creationId xmlns:a16="http://schemas.microsoft.com/office/drawing/2014/main" id="{48D15735-D256-A5BE-6EBA-A9054E34C25B}"/>
                </a:ext>
              </a:extLst>
            </p:cNvPr>
            <p:cNvSpPr/>
            <p:nvPr/>
          </p:nvSpPr>
          <p:spPr>
            <a:xfrm>
              <a:off x="7526986" y="4946387"/>
              <a:ext cx="270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44" name="Rectangle 43">
              <a:extLst>
                <a:ext uri="{FF2B5EF4-FFF2-40B4-BE49-F238E27FC236}">
                  <a16:creationId xmlns:a16="http://schemas.microsoft.com/office/drawing/2014/main" id="{EB6FDEAF-0F10-ECFB-017E-A8132A586139}"/>
                </a:ext>
              </a:extLst>
            </p:cNvPr>
            <p:cNvSpPr/>
            <p:nvPr/>
          </p:nvSpPr>
          <p:spPr>
            <a:xfrm>
              <a:off x="9249765" y="4893376"/>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45" name="Straight Arrow Connector 44">
              <a:extLst>
                <a:ext uri="{FF2B5EF4-FFF2-40B4-BE49-F238E27FC236}">
                  <a16:creationId xmlns:a16="http://schemas.microsoft.com/office/drawing/2014/main" id="{ED8B0FBB-E520-A8E1-E708-1CE157310AAD}"/>
                </a:ext>
              </a:extLst>
            </p:cNvPr>
            <p:cNvCxnSpPr/>
            <p:nvPr/>
          </p:nvCxnSpPr>
          <p:spPr>
            <a:xfrm>
              <a:off x="8755860" y="4179417"/>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4CCC085-53AB-3C5C-5BEF-1152095A8B2D}"/>
                </a:ext>
              </a:extLst>
            </p:cNvPr>
            <p:cNvSpPr/>
            <p:nvPr/>
          </p:nvSpPr>
          <p:spPr>
            <a:xfrm>
              <a:off x="8374971" y="4832191"/>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47" name="Oval 46">
              <a:extLst>
                <a:ext uri="{FF2B5EF4-FFF2-40B4-BE49-F238E27FC236}">
                  <a16:creationId xmlns:a16="http://schemas.microsoft.com/office/drawing/2014/main" id="{ED2C1617-BF1B-E8C1-2FBB-95779231F388}"/>
                </a:ext>
              </a:extLst>
            </p:cNvPr>
            <p:cNvSpPr/>
            <p:nvPr/>
          </p:nvSpPr>
          <p:spPr>
            <a:xfrm>
              <a:off x="7840436" y="4835501"/>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48" name="Curved Connector 47">
              <a:extLst>
                <a:ext uri="{FF2B5EF4-FFF2-40B4-BE49-F238E27FC236}">
                  <a16:creationId xmlns:a16="http://schemas.microsoft.com/office/drawing/2014/main" id="{36E78BED-56D0-4A8A-CDED-B6C0B39FFB72}"/>
                </a:ext>
              </a:extLst>
            </p:cNvPr>
            <p:cNvCxnSpPr>
              <a:cxnSpLocks/>
              <a:stCxn id="46" idx="4"/>
              <a:endCxn id="44" idx="2"/>
            </p:cNvCxnSpPr>
            <p:nvPr/>
          </p:nvCxnSpPr>
          <p:spPr>
            <a:xfrm rot="5400000" flipH="1" flipV="1">
              <a:off x="8956089" y="4556546"/>
              <a:ext cx="54569" cy="1072786"/>
            </a:xfrm>
            <a:prstGeom prst="curvedConnector3">
              <a:avLst>
                <a:gd name="adj1" fmla="val -4189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3F3B3A4E-E288-B436-6FD7-6905BBAA8F5E}"/>
                </a:ext>
              </a:extLst>
            </p:cNvPr>
            <p:cNvCxnSpPr>
              <a:cxnSpLocks/>
              <a:stCxn id="47" idx="4"/>
              <a:endCxn id="44" idx="2"/>
            </p:cNvCxnSpPr>
            <p:nvPr/>
          </p:nvCxnSpPr>
          <p:spPr>
            <a:xfrm rot="5400000" flipH="1" flipV="1">
              <a:off x="8687166" y="4290935"/>
              <a:ext cx="57879" cy="1607321"/>
            </a:xfrm>
            <a:prstGeom prst="curvedConnector3">
              <a:avLst>
                <a:gd name="adj1" fmla="val -39496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8EBA1A0-7DD8-78FA-4A85-2F12E99355B4}"/>
                </a:ext>
              </a:extLst>
            </p:cNvPr>
            <p:cNvGrpSpPr/>
            <p:nvPr/>
          </p:nvGrpSpPr>
          <p:grpSpPr>
            <a:xfrm>
              <a:off x="556441" y="2922117"/>
              <a:ext cx="3356122" cy="2544417"/>
              <a:chOff x="484252" y="1205948"/>
              <a:chExt cx="3356122" cy="2544417"/>
            </a:xfrm>
          </p:grpSpPr>
          <p:sp>
            <p:nvSpPr>
              <p:cNvPr id="140" name="Rectangle 139">
                <a:extLst>
                  <a:ext uri="{FF2B5EF4-FFF2-40B4-BE49-F238E27FC236}">
                    <a16:creationId xmlns:a16="http://schemas.microsoft.com/office/drawing/2014/main" id="{4695FFFF-9199-4C7C-1512-C13BD2796520}"/>
                  </a:ext>
                </a:extLst>
              </p:cNvPr>
              <p:cNvSpPr/>
              <p:nvPr/>
            </p:nvSpPr>
            <p:spPr>
              <a:xfrm>
                <a:off x="507108" y="1205948"/>
                <a:ext cx="3333266"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41" name="TextBox 140">
                <a:extLst>
                  <a:ext uri="{FF2B5EF4-FFF2-40B4-BE49-F238E27FC236}">
                    <a16:creationId xmlns:a16="http://schemas.microsoft.com/office/drawing/2014/main" id="{B15773B1-6683-4585-ED1C-4C34C82F5BEB}"/>
                  </a:ext>
                </a:extLst>
              </p:cNvPr>
              <p:cNvSpPr txBox="1"/>
              <p:nvPr/>
            </p:nvSpPr>
            <p:spPr>
              <a:xfrm>
                <a:off x="484252" y="1233257"/>
                <a:ext cx="605577"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(a)</a:t>
                </a:r>
              </a:p>
            </p:txBody>
          </p:sp>
        </p:grpSp>
        <p:grpSp>
          <p:nvGrpSpPr>
            <p:cNvPr id="51" name="Group 50">
              <a:extLst>
                <a:ext uri="{FF2B5EF4-FFF2-40B4-BE49-F238E27FC236}">
                  <a16:creationId xmlns:a16="http://schemas.microsoft.com/office/drawing/2014/main" id="{E4E30A0F-DDAA-48DC-F958-BA5FD3644445}"/>
                </a:ext>
              </a:extLst>
            </p:cNvPr>
            <p:cNvGrpSpPr/>
            <p:nvPr/>
          </p:nvGrpSpPr>
          <p:grpSpPr>
            <a:xfrm>
              <a:off x="3920584" y="2922116"/>
              <a:ext cx="3043099" cy="2544417"/>
              <a:chOff x="484252" y="1205948"/>
              <a:chExt cx="3043099" cy="2544417"/>
            </a:xfrm>
          </p:grpSpPr>
          <p:sp>
            <p:nvSpPr>
              <p:cNvPr id="138" name="Rectangle 137">
                <a:extLst>
                  <a:ext uri="{FF2B5EF4-FFF2-40B4-BE49-F238E27FC236}">
                    <a16:creationId xmlns:a16="http://schemas.microsoft.com/office/drawing/2014/main" id="{928C6655-AE7F-1D4D-8212-749EA2070FB0}"/>
                  </a:ext>
                </a:extLst>
              </p:cNvPr>
              <p:cNvSpPr/>
              <p:nvPr/>
            </p:nvSpPr>
            <p:spPr>
              <a:xfrm>
                <a:off x="507108" y="1205948"/>
                <a:ext cx="3020243"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39" name="TextBox 138">
                <a:extLst>
                  <a:ext uri="{FF2B5EF4-FFF2-40B4-BE49-F238E27FC236}">
                    <a16:creationId xmlns:a16="http://schemas.microsoft.com/office/drawing/2014/main" id="{453B9B01-69E1-34FA-C351-15002A0DD563}"/>
                  </a:ext>
                </a:extLst>
              </p:cNvPr>
              <p:cNvSpPr txBox="1"/>
              <p:nvPr/>
            </p:nvSpPr>
            <p:spPr>
              <a:xfrm>
                <a:off x="484252" y="1233257"/>
                <a:ext cx="614886"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(b)</a:t>
                </a:r>
              </a:p>
            </p:txBody>
          </p:sp>
        </p:grpSp>
        <p:grpSp>
          <p:nvGrpSpPr>
            <p:cNvPr id="52" name="Group 51">
              <a:extLst>
                <a:ext uri="{FF2B5EF4-FFF2-40B4-BE49-F238E27FC236}">
                  <a16:creationId xmlns:a16="http://schemas.microsoft.com/office/drawing/2014/main" id="{D6F73247-3A54-BB46-93A4-DD88C0E5B8AD}"/>
                </a:ext>
              </a:extLst>
            </p:cNvPr>
            <p:cNvGrpSpPr/>
            <p:nvPr/>
          </p:nvGrpSpPr>
          <p:grpSpPr>
            <a:xfrm>
              <a:off x="6969595" y="2922115"/>
              <a:ext cx="3451508" cy="2544417"/>
              <a:chOff x="484252" y="1205948"/>
              <a:chExt cx="3451508" cy="2544417"/>
            </a:xfrm>
          </p:grpSpPr>
          <p:sp>
            <p:nvSpPr>
              <p:cNvPr id="136" name="Rectangle 135">
                <a:extLst>
                  <a:ext uri="{FF2B5EF4-FFF2-40B4-BE49-F238E27FC236}">
                    <a16:creationId xmlns:a16="http://schemas.microsoft.com/office/drawing/2014/main" id="{E7502B7B-7B08-784C-FFFF-6E6C0C83BD6D}"/>
                  </a:ext>
                </a:extLst>
              </p:cNvPr>
              <p:cNvSpPr/>
              <p:nvPr/>
            </p:nvSpPr>
            <p:spPr>
              <a:xfrm>
                <a:off x="507108" y="1205948"/>
                <a:ext cx="3428652"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37" name="TextBox 136">
                <a:extLst>
                  <a:ext uri="{FF2B5EF4-FFF2-40B4-BE49-F238E27FC236}">
                    <a16:creationId xmlns:a16="http://schemas.microsoft.com/office/drawing/2014/main" id="{BB282114-9B7A-A5EE-AE53-AC6276C03C51}"/>
                  </a:ext>
                </a:extLst>
              </p:cNvPr>
              <p:cNvSpPr txBox="1"/>
              <p:nvPr/>
            </p:nvSpPr>
            <p:spPr>
              <a:xfrm>
                <a:off x="484252" y="1233257"/>
                <a:ext cx="586963"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(c)</a:t>
                </a:r>
              </a:p>
            </p:txBody>
          </p:sp>
        </p:grpSp>
        <p:sp>
          <p:nvSpPr>
            <p:cNvPr id="53" name="Rounded Rectangle 52">
              <a:extLst>
                <a:ext uri="{FF2B5EF4-FFF2-40B4-BE49-F238E27FC236}">
                  <a16:creationId xmlns:a16="http://schemas.microsoft.com/office/drawing/2014/main" id="{04F38879-3FD1-0014-9842-1BB42F055E95}"/>
                </a:ext>
              </a:extLst>
            </p:cNvPr>
            <p:cNvSpPr/>
            <p:nvPr/>
          </p:nvSpPr>
          <p:spPr>
            <a:xfrm>
              <a:off x="1217180" y="6024785"/>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54" name="Rectangle 53">
              <a:extLst>
                <a:ext uri="{FF2B5EF4-FFF2-40B4-BE49-F238E27FC236}">
                  <a16:creationId xmlns:a16="http://schemas.microsoft.com/office/drawing/2014/main" id="{E5F51767-6B93-882C-C2BD-14BE32DC7181}"/>
                </a:ext>
              </a:extLst>
            </p:cNvPr>
            <p:cNvSpPr/>
            <p:nvPr/>
          </p:nvSpPr>
          <p:spPr>
            <a:xfrm>
              <a:off x="2409874" y="5971774"/>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55" name="Oval 54">
              <a:extLst>
                <a:ext uri="{FF2B5EF4-FFF2-40B4-BE49-F238E27FC236}">
                  <a16:creationId xmlns:a16="http://schemas.microsoft.com/office/drawing/2014/main" id="{ECA24344-576C-D2B6-F4C3-2AB2DF047FFC}"/>
                </a:ext>
              </a:extLst>
            </p:cNvPr>
            <p:cNvSpPr/>
            <p:nvPr/>
          </p:nvSpPr>
          <p:spPr>
            <a:xfrm>
              <a:off x="1530634" y="5894019"/>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56" name="TextBox 55">
              <a:extLst>
                <a:ext uri="{FF2B5EF4-FFF2-40B4-BE49-F238E27FC236}">
                  <a16:creationId xmlns:a16="http://schemas.microsoft.com/office/drawing/2014/main" id="{C6D241E6-4C17-B3D1-E2FB-C68AF9845CF2}"/>
                </a:ext>
              </a:extLst>
            </p:cNvPr>
            <p:cNvSpPr txBox="1"/>
            <p:nvPr/>
          </p:nvSpPr>
          <p:spPr>
            <a:xfrm>
              <a:off x="924179" y="6459303"/>
              <a:ext cx="1170205"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Insertion</a:t>
              </a:r>
            </a:p>
          </p:txBody>
        </p:sp>
        <p:sp>
          <p:nvSpPr>
            <p:cNvPr id="57" name="Rounded Rectangle 56">
              <a:extLst>
                <a:ext uri="{FF2B5EF4-FFF2-40B4-BE49-F238E27FC236}">
                  <a16:creationId xmlns:a16="http://schemas.microsoft.com/office/drawing/2014/main" id="{470DDB98-3B96-D049-A60D-FF419C289FF4}"/>
                </a:ext>
              </a:extLst>
            </p:cNvPr>
            <p:cNvSpPr/>
            <p:nvPr/>
          </p:nvSpPr>
          <p:spPr>
            <a:xfrm>
              <a:off x="1217180" y="7459335"/>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58" name="Rectangle 57">
              <a:extLst>
                <a:ext uri="{FF2B5EF4-FFF2-40B4-BE49-F238E27FC236}">
                  <a16:creationId xmlns:a16="http://schemas.microsoft.com/office/drawing/2014/main" id="{0FECB9E6-8FB6-5CBD-9E22-5A1A78BB90E9}"/>
                </a:ext>
              </a:extLst>
            </p:cNvPr>
            <p:cNvSpPr/>
            <p:nvPr/>
          </p:nvSpPr>
          <p:spPr>
            <a:xfrm>
              <a:off x="2409874" y="7406325"/>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59" name="Straight Arrow Connector 58">
              <a:extLst>
                <a:ext uri="{FF2B5EF4-FFF2-40B4-BE49-F238E27FC236}">
                  <a16:creationId xmlns:a16="http://schemas.microsoft.com/office/drawing/2014/main" id="{6592FB16-EDFE-4553-C761-7B95700CB212}"/>
                </a:ext>
              </a:extLst>
            </p:cNvPr>
            <p:cNvCxnSpPr/>
            <p:nvPr/>
          </p:nvCxnSpPr>
          <p:spPr>
            <a:xfrm>
              <a:off x="2141257" y="6718870"/>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riangle 59">
              <a:extLst>
                <a:ext uri="{FF2B5EF4-FFF2-40B4-BE49-F238E27FC236}">
                  <a16:creationId xmlns:a16="http://schemas.microsoft.com/office/drawing/2014/main" id="{A974116A-0505-FE40-61D5-4E0988CCD87A}"/>
                </a:ext>
              </a:extLst>
            </p:cNvPr>
            <p:cNvSpPr/>
            <p:nvPr/>
          </p:nvSpPr>
          <p:spPr>
            <a:xfrm>
              <a:off x="1528880" y="6307330"/>
              <a:ext cx="155923" cy="180593"/>
            </a:xfrm>
            <a:prstGeom prst="triangl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61" name="Curved Connector 60">
              <a:extLst>
                <a:ext uri="{FF2B5EF4-FFF2-40B4-BE49-F238E27FC236}">
                  <a16:creationId xmlns:a16="http://schemas.microsoft.com/office/drawing/2014/main" id="{08981D09-376B-71C0-55BA-750B3E90169C}"/>
                </a:ext>
              </a:extLst>
            </p:cNvPr>
            <p:cNvCxnSpPr>
              <a:cxnSpLocks/>
            </p:cNvCxnSpPr>
            <p:nvPr/>
          </p:nvCxnSpPr>
          <p:spPr>
            <a:xfrm rot="16200000" flipH="1">
              <a:off x="2093846" y="5384582"/>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D6FC3C67-63B6-E761-1E04-328EF2BB185E}"/>
                </a:ext>
              </a:extLst>
            </p:cNvPr>
            <p:cNvSpPr/>
            <p:nvPr/>
          </p:nvSpPr>
          <p:spPr>
            <a:xfrm>
              <a:off x="4333198" y="6021842"/>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63" name="Rectangle 62">
              <a:extLst>
                <a:ext uri="{FF2B5EF4-FFF2-40B4-BE49-F238E27FC236}">
                  <a16:creationId xmlns:a16="http://schemas.microsoft.com/office/drawing/2014/main" id="{44E62677-8638-333E-A935-08E664AF9AC5}"/>
                </a:ext>
              </a:extLst>
            </p:cNvPr>
            <p:cNvSpPr/>
            <p:nvPr/>
          </p:nvSpPr>
          <p:spPr>
            <a:xfrm>
              <a:off x="5525892" y="5968831"/>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64" name="Oval 63">
              <a:extLst>
                <a:ext uri="{FF2B5EF4-FFF2-40B4-BE49-F238E27FC236}">
                  <a16:creationId xmlns:a16="http://schemas.microsoft.com/office/drawing/2014/main" id="{5856314A-A270-705C-EA84-039A82026D12}"/>
                </a:ext>
              </a:extLst>
            </p:cNvPr>
            <p:cNvSpPr/>
            <p:nvPr/>
          </p:nvSpPr>
          <p:spPr>
            <a:xfrm>
              <a:off x="4646652" y="5891076"/>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65" name="TextBox 64">
              <a:extLst>
                <a:ext uri="{FF2B5EF4-FFF2-40B4-BE49-F238E27FC236}">
                  <a16:creationId xmlns:a16="http://schemas.microsoft.com/office/drawing/2014/main" id="{873744EC-EB2E-C55F-0346-40B2F287C06B}"/>
                </a:ext>
              </a:extLst>
            </p:cNvPr>
            <p:cNvSpPr txBox="1"/>
            <p:nvPr/>
          </p:nvSpPr>
          <p:spPr>
            <a:xfrm>
              <a:off x="5120952" y="6191176"/>
              <a:ext cx="2038862" cy="655214"/>
            </a:xfrm>
            <a:prstGeom prst="rect">
              <a:avLst/>
            </a:prstGeom>
            <a:noFill/>
          </p:spPr>
          <p:txBody>
            <a:bodyPr wrap="none" rtlCol="0">
              <a:spAutoFit/>
            </a:bodyPr>
            <a:lstStyle/>
            <a:p>
              <a:r>
                <a:rPr lang="en-US" sz="800" dirty="0">
                  <a:ea typeface="Microsoft YaHei" panose="020B0503020204020204" pitchFamily="34" charset="-122"/>
                  <a:cs typeface="Times New Roman" panose="02020603050405020304" pitchFamily="18" charset="0"/>
                </a:rPr>
                <a:t>Insertion</a:t>
              </a:r>
            </a:p>
            <a:p>
              <a:r>
                <a:rPr lang="en-US" sz="800" dirty="0">
                  <a:ea typeface="Microsoft YaHei" panose="020B0503020204020204" pitchFamily="34" charset="-122"/>
                  <a:cs typeface="Times New Roman" panose="02020603050405020304" pitchFamily="18" charset="0"/>
                </a:rPr>
                <a:t> (of a long sequence)</a:t>
              </a:r>
            </a:p>
          </p:txBody>
        </p:sp>
        <p:sp>
          <p:nvSpPr>
            <p:cNvPr id="66" name="Rounded Rectangle 65">
              <a:extLst>
                <a:ext uri="{FF2B5EF4-FFF2-40B4-BE49-F238E27FC236}">
                  <a16:creationId xmlns:a16="http://schemas.microsoft.com/office/drawing/2014/main" id="{77B3B9E6-1424-0338-421F-842C2A7C988F}"/>
                </a:ext>
              </a:extLst>
            </p:cNvPr>
            <p:cNvSpPr/>
            <p:nvPr/>
          </p:nvSpPr>
          <p:spPr>
            <a:xfrm>
              <a:off x="4107911" y="7456392"/>
              <a:ext cx="270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67" name="Rectangle 66">
              <a:extLst>
                <a:ext uri="{FF2B5EF4-FFF2-40B4-BE49-F238E27FC236}">
                  <a16:creationId xmlns:a16="http://schemas.microsoft.com/office/drawing/2014/main" id="{923CA327-E50C-55DC-8FE5-85B7BC76AB16}"/>
                </a:ext>
              </a:extLst>
            </p:cNvPr>
            <p:cNvSpPr/>
            <p:nvPr/>
          </p:nvSpPr>
          <p:spPr>
            <a:xfrm>
              <a:off x="5974312" y="7406325"/>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68" name="Straight Arrow Connector 67">
              <a:extLst>
                <a:ext uri="{FF2B5EF4-FFF2-40B4-BE49-F238E27FC236}">
                  <a16:creationId xmlns:a16="http://schemas.microsoft.com/office/drawing/2014/main" id="{5632DCC6-CEDB-D668-9061-714514F9B231}"/>
                </a:ext>
              </a:extLst>
            </p:cNvPr>
            <p:cNvCxnSpPr/>
            <p:nvPr/>
          </p:nvCxnSpPr>
          <p:spPr>
            <a:xfrm>
              <a:off x="5257275" y="6715927"/>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Triangle 68">
              <a:extLst>
                <a:ext uri="{FF2B5EF4-FFF2-40B4-BE49-F238E27FC236}">
                  <a16:creationId xmlns:a16="http://schemas.microsoft.com/office/drawing/2014/main" id="{70CA32BD-0CBF-A32C-0A72-14B171BB3ABB}"/>
                </a:ext>
              </a:extLst>
            </p:cNvPr>
            <p:cNvSpPr/>
            <p:nvPr/>
          </p:nvSpPr>
          <p:spPr>
            <a:xfrm>
              <a:off x="5002706" y="6304387"/>
              <a:ext cx="155923" cy="180593"/>
            </a:xfrm>
            <a:prstGeom prst="triangl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70" name="Curved Connector 69">
              <a:extLst>
                <a:ext uri="{FF2B5EF4-FFF2-40B4-BE49-F238E27FC236}">
                  <a16:creationId xmlns:a16="http://schemas.microsoft.com/office/drawing/2014/main" id="{2DCA673D-D100-2A6D-1DD5-C5EA6641E94F}"/>
                </a:ext>
              </a:extLst>
            </p:cNvPr>
            <p:cNvCxnSpPr>
              <a:cxnSpLocks/>
            </p:cNvCxnSpPr>
            <p:nvPr/>
          </p:nvCxnSpPr>
          <p:spPr>
            <a:xfrm rot="16200000" flipH="1">
              <a:off x="5209864" y="5381639"/>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ADC58A52-9DD7-650E-8F4F-FB426C940747}"/>
                </a:ext>
              </a:extLst>
            </p:cNvPr>
            <p:cNvSpPr/>
            <p:nvPr/>
          </p:nvSpPr>
          <p:spPr>
            <a:xfrm>
              <a:off x="4366538" y="7338878"/>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72" name="Rounded Rectangle 71">
              <a:extLst>
                <a:ext uri="{FF2B5EF4-FFF2-40B4-BE49-F238E27FC236}">
                  <a16:creationId xmlns:a16="http://schemas.microsoft.com/office/drawing/2014/main" id="{1BE4E5EC-1E06-DC0C-6809-63F5ACA2AACA}"/>
                </a:ext>
              </a:extLst>
            </p:cNvPr>
            <p:cNvSpPr/>
            <p:nvPr/>
          </p:nvSpPr>
          <p:spPr>
            <a:xfrm>
              <a:off x="7639409" y="6025816"/>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73" name="Rectangle 72">
              <a:extLst>
                <a:ext uri="{FF2B5EF4-FFF2-40B4-BE49-F238E27FC236}">
                  <a16:creationId xmlns:a16="http://schemas.microsoft.com/office/drawing/2014/main" id="{0A6888F1-5690-1857-B77B-5E2EB2806C1D}"/>
                </a:ext>
              </a:extLst>
            </p:cNvPr>
            <p:cNvSpPr/>
            <p:nvPr/>
          </p:nvSpPr>
          <p:spPr>
            <a:xfrm>
              <a:off x="8832103" y="5972805"/>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74" name="Oval 73">
              <a:extLst>
                <a:ext uri="{FF2B5EF4-FFF2-40B4-BE49-F238E27FC236}">
                  <a16:creationId xmlns:a16="http://schemas.microsoft.com/office/drawing/2014/main" id="{3469B081-6CF6-25E2-8143-9541200D6C9B}"/>
                </a:ext>
              </a:extLst>
            </p:cNvPr>
            <p:cNvSpPr/>
            <p:nvPr/>
          </p:nvSpPr>
          <p:spPr>
            <a:xfrm>
              <a:off x="7952863" y="5895050"/>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75" name="TextBox 74">
              <a:extLst>
                <a:ext uri="{FF2B5EF4-FFF2-40B4-BE49-F238E27FC236}">
                  <a16:creationId xmlns:a16="http://schemas.microsoft.com/office/drawing/2014/main" id="{C630FD57-F705-6D5C-55DD-B349EAD202D9}"/>
                </a:ext>
              </a:extLst>
            </p:cNvPr>
            <p:cNvSpPr txBox="1"/>
            <p:nvPr/>
          </p:nvSpPr>
          <p:spPr>
            <a:xfrm>
              <a:off x="8631297" y="6168959"/>
              <a:ext cx="1800867" cy="982821"/>
            </a:xfrm>
            <a:prstGeom prst="rect">
              <a:avLst/>
            </a:prstGeom>
            <a:noFill/>
          </p:spPr>
          <p:txBody>
            <a:bodyPr wrap="square" rtlCol="0">
              <a:spAutoFit/>
            </a:bodyPr>
            <a:lstStyle/>
            <a:p>
              <a:r>
                <a:rPr lang="en-US" sz="900" dirty="0">
                  <a:ea typeface="Microsoft YaHei" panose="020B0503020204020204" pitchFamily="34" charset="-122"/>
                  <a:cs typeface="Times New Roman" panose="02020603050405020304" pitchFamily="18" charset="0"/>
                </a:rPr>
                <a:t>Insertion of a new regulatory element </a:t>
              </a:r>
            </a:p>
          </p:txBody>
        </p:sp>
        <p:sp>
          <p:nvSpPr>
            <p:cNvPr id="76" name="Rounded Rectangle 75">
              <a:extLst>
                <a:ext uri="{FF2B5EF4-FFF2-40B4-BE49-F238E27FC236}">
                  <a16:creationId xmlns:a16="http://schemas.microsoft.com/office/drawing/2014/main" id="{7C5AF147-46CA-74C9-387B-16E4E472B8AC}"/>
                </a:ext>
              </a:extLst>
            </p:cNvPr>
            <p:cNvSpPr/>
            <p:nvPr/>
          </p:nvSpPr>
          <p:spPr>
            <a:xfrm>
              <a:off x="7481357" y="7460366"/>
              <a:ext cx="270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77" name="Rectangle 76">
              <a:extLst>
                <a:ext uri="{FF2B5EF4-FFF2-40B4-BE49-F238E27FC236}">
                  <a16:creationId xmlns:a16="http://schemas.microsoft.com/office/drawing/2014/main" id="{513AB8DE-49F7-1F72-6199-A4E8A378F676}"/>
                </a:ext>
              </a:extLst>
            </p:cNvPr>
            <p:cNvSpPr/>
            <p:nvPr/>
          </p:nvSpPr>
          <p:spPr>
            <a:xfrm>
              <a:off x="9280523" y="7410299"/>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78" name="Straight Arrow Connector 77">
              <a:extLst>
                <a:ext uri="{FF2B5EF4-FFF2-40B4-BE49-F238E27FC236}">
                  <a16:creationId xmlns:a16="http://schemas.microsoft.com/office/drawing/2014/main" id="{2FB02FF8-B938-3B5F-C8D2-9C797D0623D2}"/>
                </a:ext>
              </a:extLst>
            </p:cNvPr>
            <p:cNvCxnSpPr/>
            <p:nvPr/>
          </p:nvCxnSpPr>
          <p:spPr>
            <a:xfrm>
              <a:off x="8563486" y="6719901"/>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riangle 78">
              <a:extLst>
                <a:ext uri="{FF2B5EF4-FFF2-40B4-BE49-F238E27FC236}">
                  <a16:creationId xmlns:a16="http://schemas.microsoft.com/office/drawing/2014/main" id="{DE6342C5-D9A3-EF24-A368-CEE0B1A7BAD5}"/>
                </a:ext>
              </a:extLst>
            </p:cNvPr>
            <p:cNvSpPr/>
            <p:nvPr/>
          </p:nvSpPr>
          <p:spPr>
            <a:xfrm>
              <a:off x="8308917" y="6308361"/>
              <a:ext cx="155923" cy="180593"/>
            </a:xfrm>
            <a:prstGeom prst="triangl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80" name="Curved Connector 79">
              <a:extLst>
                <a:ext uri="{FF2B5EF4-FFF2-40B4-BE49-F238E27FC236}">
                  <a16:creationId xmlns:a16="http://schemas.microsoft.com/office/drawing/2014/main" id="{C140DF55-2297-D836-F19D-7AFDAF2208AA}"/>
                </a:ext>
              </a:extLst>
            </p:cNvPr>
            <p:cNvCxnSpPr>
              <a:cxnSpLocks/>
            </p:cNvCxnSpPr>
            <p:nvPr/>
          </p:nvCxnSpPr>
          <p:spPr>
            <a:xfrm rot="16200000" flipH="1">
              <a:off x="8516075" y="5385613"/>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DD3F08A7-BFB0-BA06-3793-20EADEBB8DAA}"/>
                </a:ext>
              </a:extLst>
            </p:cNvPr>
            <p:cNvSpPr/>
            <p:nvPr/>
          </p:nvSpPr>
          <p:spPr>
            <a:xfrm>
              <a:off x="7845514" y="7350874"/>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82" name="Oval 81">
              <a:extLst>
                <a:ext uri="{FF2B5EF4-FFF2-40B4-BE49-F238E27FC236}">
                  <a16:creationId xmlns:a16="http://schemas.microsoft.com/office/drawing/2014/main" id="{92D4B9BC-CD4F-CA7A-1F66-DF0B541AB117}"/>
                </a:ext>
              </a:extLst>
            </p:cNvPr>
            <p:cNvSpPr/>
            <p:nvPr/>
          </p:nvSpPr>
          <p:spPr>
            <a:xfrm>
              <a:off x="8374971" y="7348716"/>
              <a:ext cx="144016" cy="288032"/>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83" name="Oval 82">
              <a:extLst>
                <a:ext uri="{FF2B5EF4-FFF2-40B4-BE49-F238E27FC236}">
                  <a16:creationId xmlns:a16="http://schemas.microsoft.com/office/drawing/2014/main" id="{35DCD86B-5E40-B8F7-151C-6D0EF853B019}"/>
                </a:ext>
              </a:extLst>
            </p:cNvPr>
            <p:cNvSpPr>
              <a:spLocks noChangeAspect="1"/>
            </p:cNvSpPr>
            <p:nvPr/>
          </p:nvSpPr>
          <p:spPr>
            <a:xfrm>
              <a:off x="1870242" y="2249187"/>
              <a:ext cx="126000" cy="25200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a:ea typeface="Microsoft YaHei Light" panose="020B0502040204020203" pitchFamily="34" charset="-122"/>
                <a:cs typeface="Times New Roman" panose="02020603050405020304" pitchFamily="18" charset="0"/>
              </a:endParaRPr>
            </a:p>
          </p:txBody>
        </p:sp>
        <p:cxnSp>
          <p:nvCxnSpPr>
            <p:cNvPr id="84" name="Curved Connector 83">
              <a:extLst>
                <a:ext uri="{FF2B5EF4-FFF2-40B4-BE49-F238E27FC236}">
                  <a16:creationId xmlns:a16="http://schemas.microsoft.com/office/drawing/2014/main" id="{2FFF8111-CFFA-1528-63B6-7FD7BF5030AB}"/>
                </a:ext>
              </a:extLst>
            </p:cNvPr>
            <p:cNvCxnSpPr>
              <a:cxnSpLocks/>
              <a:stCxn id="81" idx="4"/>
              <a:endCxn id="77" idx="2"/>
            </p:cNvCxnSpPr>
            <p:nvPr/>
          </p:nvCxnSpPr>
          <p:spPr>
            <a:xfrm rot="5400000" flipH="1" flipV="1">
              <a:off x="8705858" y="6794242"/>
              <a:ext cx="56329" cy="1633001"/>
            </a:xfrm>
            <a:prstGeom prst="curvedConnector3">
              <a:avLst>
                <a:gd name="adj1" fmla="val -4058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99E26FC2-9E1D-F1F3-FA63-C82AAF6F1A51}"/>
                </a:ext>
              </a:extLst>
            </p:cNvPr>
            <p:cNvCxnSpPr>
              <a:cxnSpLocks/>
              <a:stCxn id="82" idx="4"/>
              <a:endCxn id="77" idx="2"/>
            </p:cNvCxnSpPr>
            <p:nvPr/>
          </p:nvCxnSpPr>
          <p:spPr>
            <a:xfrm rot="5400000" flipH="1" flipV="1">
              <a:off x="8971666" y="7057891"/>
              <a:ext cx="54171" cy="1103544"/>
            </a:xfrm>
            <a:prstGeom prst="curvedConnector3">
              <a:avLst>
                <a:gd name="adj1" fmla="val -421997"/>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8E121DB2-010A-3E0B-90E6-8FAF3CCDDAFA}"/>
                </a:ext>
              </a:extLst>
            </p:cNvPr>
            <p:cNvGrpSpPr/>
            <p:nvPr/>
          </p:nvGrpSpPr>
          <p:grpSpPr>
            <a:xfrm>
              <a:off x="559518" y="5506780"/>
              <a:ext cx="3356122" cy="2544417"/>
              <a:chOff x="484252" y="1205948"/>
              <a:chExt cx="3356122" cy="2544417"/>
            </a:xfrm>
          </p:grpSpPr>
          <p:sp>
            <p:nvSpPr>
              <p:cNvPr id="134" name="Rectangle 133">
                <a:extLst>
                  <a:ext uri="{FF2B5EF4-FFF2-40B4-BE49-F238E27FC236}">
                    <a16:creationId xmlns:a16="http://schemas.microsoft.com/office/drawing/2014/main" id="{9E332966-EE7B-8B19-48F1-BEF5506BE08E}"/>
                  </a:ext>
                </a:extLst>
              </p:cNvPr>
              <p:cNvSpPr/>
              <p:nvPr/>
            </p:nvSpPr>
            <p:spPr>
              <a:xfrm>
                <a:off x="507108" y="1205948"/>
                <a:ext cx="3333266"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35" name="TextBox 134">
                <a:extLst>
                  <a:ext uri="{FF2B5EF4-FFF2-40B4-BE49-F238E27FC236}">
                    <a16:creationId xmlns:a16="http://schemas.microsoft.com/office/drawing/2014/main" id="{08AB95E9-B643-E1F9-1BC7-CFEB112E02B7}"/>
                  </a:ext>
                </a:extLst>
              </p:cNvPr>
              <p:cNvSpPr txBox="1"/>
              <p:nvPr/>
            </p:nvSpPr>
            <p:spPr>
              <a:xfrm>
                <a:off x="484252" y="1233257"/>
                <a:ext cx="614886"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(d)</a:t>
                </a:r>
              </a:p>
            </p:txBody>
          </p:sp>
        </p:grpSp>
        <p:grpSp>
          <p:nvGrpSpPr>
            <p:cNvPr id="87" name="Group 86">
              <a:extLst>
                <a:ext uri="{FF2B5EF4-FFF2-40B4-BE49-F238E27FC236}">
                  <a16:creationId xmlns:a16="http://schemas.microsoft.com/office/drawing/2014/main" id="{437349A0-6608-7930-48A8-2BCB92FCD26F}"/>
                </a:ext>
              </a:extLst>
            </p:cNvPr>
            <p:cNvGrpSpPr/>
            <p:nvPr/>
          </p:nvGrpSpPr>
          <p:grpSpPr>
            <a:xfrm>
              <a:off x="3924740" y="5507288"/>
              <a:ext cx="3038942" cy="2544417"/>
              <a:chOff x="484252" y="1205948"/>
              <a:chExt cx="3038942" cy="2544417"/>
            </a:xfrm>
          </p:grpSpPr>
          <p:sp>
            <p:nvSpPr>
              <p:cNvPr id="132" name="Rectangle 131">
                <a:extLst>
                  <a:ext uri="{FF2B5EF4-FFF2-40B4-BE49-F238E27FC236}">
                    <a16:creationId xmlns:a16="http://schemas.microsoft.com/office/drawing/2014/main" id="{B422C338-B6BB-A2EF-64E3-30E374CD2FFE}"/>
                  </a:ext>
                </a:extLst>
              </p:cNvPr>
              <p:cNvSpPr/>
              <p:nvPr/>
            </p:nvSpPr>
            <p:spPr>
              <a:xfrm>
                <a:off x="507108" y="1205948"/>
                <a:ext cx="3016086"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33" name="TextBox 132">
                <a:extLst>
                  <a:ext uri="{FF2B5EF4-FFF2-40B4-BE49-F238E27FC236}">
                    <a16:creationId xmlns:a16="http://schemas.microsoft.com/office/drawing/2014/main" id="{2E47E31D-AA2D-673F-F3FA-4D0452EA4EAA}"/>
                  </a:ext>
                </a:extLst>
              </p:cNvPr>
              <p:cNvSpPr txBox="1"/>
              <p:nvPr/>
            </p:nvSpPr>
            <p:spPr>
              <a:xfrm>
                <a:off x="484252" y="1233257"/>
                <a:ext cx="605577"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(e)</a:t>
                </a:r>
              </a:p>
            </p:txBody>
          </p:sp>
        </p:grpSp>
        <p:grpSp>
          <p:nvGrpSpPr>
            <p:cNvPr id="88" name="Group 87">
              <a:extLst>
                <a:ext uri="{FF2B5EF4-FFF2-40B4-BE49-F238E27FC236}">
                  <a16:creationId xmlns:a16="http://schemas.microsoft.com/office/drawing/2014/main" id="{91060394-2657-52BF-25DD-798080E74287}"/>
                </a:ext>
              </a:extLst>
            </p:cNvPr>
            <p:cNvGrpSpPr/>
            <p:nvPr/>
          </p:nvGrpSpPr>
          <p:grpSpPr>
            <a:xfrm>
              <a:off x="6981673" y="5507288"/>
              <a:ext cx="3451508" cy="2544417"/>
              <a:chOff x="484252" y="1205948"/>
              <a:chExt cx="3451508" cy="2544417"/>
            </a:xfrm>
          </p:grpSpPr>
          <p:sp>
            <p:nvSpPr>
              <p:cNvPr id="130" name="Rectangle 129">
                <a:extLst>
                  <a:ext uri="{FF2B5EF4-FFF2-40B4-BE49-F238E27FC236}">
                    <a16:creationId xmlns:a16="http://schemas.microsoft.com/office/drawing/2014/main" id="{43FF089B-B07E-5F5D-782D-EAC99430F05E}"/>
                  </a:ext>
                </a:extLst>
              </p:cNvPr>
              <p:cNvSpPr/>
              <p:nvPr/>
            </p:nvSpPr>
            <p:spPr>
              <a:xfrm>
                <a:off x="507108" y="1205948"/>
                <a:ext cx="3428652"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31" name="TextBox 130">
                <a:extLst>
                  <a:ext uri="{FF2B5EF4-FFF2-40B4-BE49-F238E27FC236}">
                    <a16:creationId xmlns:a16="http://schemas.microsoft.com/office/drawing/2014/main" id="{BEEAB942-51F6-1E09-4AB5-6CC625E63BE1}"/>
                  </a:ext>
                </a:extLst>
              </p:cNvPr>
              <p:cNvSpPr txBox="1"/>
              <p:nvPr/>
            </p:nvSpPr>
            <p:spPr>
              <a:xfrm>
                <a:off x="484252" y="1233257"/>
                <a:ext cx="565249"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(f)</a:t>
                </a:r>
              </a:p>
            </p:txBody>
          </p:sp>
        </p:grpSp>
        <p:sp>
          <p:nvSpPr>
            <p:cNvPr id="89" name="Rounded Rectangle 88">
              <a:extLst>
                <a:ext uri="{FF2B5EF4-FFF2-40B4-BE49-F238E27FC236}">
                  <a16:creationId xmlns:a16="http://schemas.microsoft.com/office/drawing/2014/main" id="{C1C15E0A-3D9C-01A5-ABAB-C0F7F8085070}"/>
                </a:ext>
              </a:extLst>
            </p:cNvPr>
            <p:cNvSpPr/>
            <p:nvPr/>
          </p:nvSpPr>
          <p:spPr>
            <a:xfrm>
              <a:off x="960508" y="8813539"/>
              <a:ext cx="2808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90" name="Rectangle 89">
              <a:extLst>
                <a:ext uri="{FF2B5EF4-FFF2-40B4-BE49-F238E27FC236}">
                  <a16:creationId xmlns:a16="http://schemas.microsoft.com/office/drawing/2014/main" id="{D06A1765-DFC5-1F8E-7E8D-8E0D023E4555}"/>
                </a:ext>
              </a:extLst>
            </p:cNvPr>
            <p:cNvSpPr/>
            <p:nvPr/>
          </p:nvSpPr>
          <p:spPr>
            <a:xfrm>
              <a:off x="3010489" y="8752851"/>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2</a:t>
              </a:r>
              <a:endParaRPr lang="en-CN" sz="900" dirty="0"/>
            </a:p>
          </p:txBody>
        </p:sp>
        <p:sp>
          <p:nvSpPr>
            <p:cNvPr id="91" name="Oval 90">
              <a:extLst>
                <a:ext uri="{FF2B5EF4-FFF2-40B4-BE49-F238E27FC236}">
                  <a16:creationId xmlns:a16="http://schemas.microsoft.com/office/drawing/2014/main" id="{E84BD8CC-C108-2023-8FEC-435859C25DB2}"/>
                </a:ext>
              </a:extLst>
            </p:cNvPr>
            <p:cNvSpPr/>
            <p:nvPr/>
          </p:nvSpPr>
          <p:spPr>
            <a:xfrm>
              <a:off x="2525784" y="8690951"/>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92" name="Curved Connector 91">
              <a:extLst>
                <a:ext uri="{FF2B5EF4-FFF2-40B4-BE49-F238E27FC236}">
                  <a16:creationId xmlns:a16="http://schemas.microsoft.com/office/drawing/2014/main" id="{B56491AC-E028-BB3B-7970-287FDF7470C9}"/>
                </a:ext>
              </a:extLst>
            </p:cNvPr>
            <p:cNvCxnSpPr>
              <a:cxnSpLocks/>
              <a:stCxn id="91" idx="0"/>
              <a:endCxn id="90" idx="0"/>
            </p:cNvCxnSpPr>
            <p:nvPr/>
          </p:nvCxnSpPr>
          <p:spPr>
            <a:xfrm rot="16200000" flipH="1">
              <a:off x="2908190" y="8380554"/>
              <a:ext cx="61900" cy="682697"/>
            </a:xfrm>
            <a:prstGeom prst="curvedConnector3">
              <a:avLst>
                <a:gd name="adj1" fmla="val -369305"/>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95F0835-E87D-8F90-D18E-2BA54B55FCFE}"/>
                </a:ext>
              </a:extLst>
            </p:cNvPr>
            <p:cNvSpPr txBox="1"/>
            <p:nvPr/>
          </p:nvSpPr>
          <p:spPr>
            <a:xfrm>
              <a:off x="821071" y="9287675"/>
              <a:ext cx="1198126"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Inversion</a:t>
              </a:r>
            </a:p>
          </p:txBody>
        </p:sp>
        <p:sp>
          <p:nvSpPr>
            <p:cNvPr id="94" name="Hexagon 93">
              <a:extLst>
                <a:ext uri="{FF2B5EF4-FFF2-40B4-BE49-F238E27FC236}">
                  <a16:creationId xmlns:a16="http://schemas.microsoft.com/office/drawing/2014/main" id="{CFAC63FE-01B3-1D89-E931-BC568AB57CBD}"/>
                </a:ext>
              </a:extLst>
            </p:cNvPr>
            <p:cNvSpPr/>
            <p:nvPr/>
          </p:nvSpPr>
          <p:spPr>
            <a:xfrm>
              <a:off x="1980424" y="8723292"/>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95" name="Straight Arrow Connector 94">
              <a:extLst>
                <a:ext uri="{FF2B5EF4-FFF2-40B4-BE49-F238E27FC236}">
                  <a16:creationId xmlns:a16="http://schemas.microsoft.com/office/drawing/2014/main" id="{EF73F8FC-BFE3-4914-7E71-880C0D46529C}"/>
                </a:ext>
              </a:extLst>
            </p:cNvPr>
            <p:cNvCxnSpPr/>
            <p:nvPr/>
          </p:nvCxnSpPr>
          <p:spPr>
            <a:xfrm>
              <a:off x="2332184" y="9638041"/>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FF7138F2-D10E-C760-CEB2-5F13510638C0}"/>
                </a:ext>
              </a:extLst>
            </p:cNvPr>
            <p:cNvSpPr/>
            <p:nvPr/>
          </p:nvSpPr>
          <p:spPr>
            <a:xfrm>
              <a:off x="1078788" y="8760649"/>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1</a:t>
              </a:r>
              <a:endParaRPr lang="en-CN" sz="900" dirty="0"/>
            </a:p>
          </p:txBody>
        </p:sp>
        <p:grpSp>
          <p:nvGrpSpPr>
            <p:cNvPr id="97" name="Group 96">
              <a:extLst>
                <a:ext uri="{FF2B5EF4-FFF2-40B4-BE49-F238E27FC236}">
                  <a16:creationId xmlns:a16="http://schemas.microsoft.com/office/drawing/2014/main" id="{6B4F83EF-FDD4-5FCE-F499-44807728E89D}"/>
                </a:ext>
              </a:extLst>
            </p:cNvPr>
            <p:cNvGrpSpPr/>
            <p:nvPr/>
          </p:nvGrpSpPr>
          <p:grpSpPr>
            <a:xfrm>
              <a:off x="1918185" y="9173389"/>
              <a:ext cx="832215" cy="464652"/>
              <a:chOff x="4510554" y="7847811"/>
              <a:chExt cx="832215" cy="464652"/>
            </a:xfrm>
          </p:grpSpPr>
          <p:sp>
            <p:nvSpPr>
              <p:cNvPr id="127" name="Rounded Rectangle 126">
                <a:extLst>
                  <a:ext uri="{FF2B5EF4-FFF2-40B4-BE49-F238E27FC236}">
                    <a16:creationId xmlns:a16="http://schemas.microsoft.com/office/drawing/2014/main" id="{689E5349-A9FD-FE42-4186-60662B7702E3}"/>
                  </a:ext>
                </a:extLst>
              </p:cNvPr>
              <p:cNvSpPr/>
              <p:nvPr/>
            </p:nvSpPr>
            <p:spPr>
              <a:xfrm>
                <a:off x="4510554" y="8045829"/>
                <a:ext cx="828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sp>
            <p:nvSpPr>
              <p:cNvPr id="128" name="Bent Arrow 127">
                <a:extLst>
                  <a:ext uri="{FF2B5EF4-FFF2-40B4-BE49-F238E27FC236}">
                    <a16:creationId xmlns:a16="http://schemas.microsoft.com/office/drawing/2014/main" id="{1C91E895-740A-6FD4-43CE-4C83F2230CA9}"/>
                  </a:ext>
                </a:extLst>
              </p:cNvPr>
              <p:cNvSpPr/>
              <p:nvPr/>
            </p:nvSpPr>
            <p:spPr>
              <a:xfrm>
                <a:off x="4510554" y="7847811"/>
                <a:ext cx="278765" cy="216000"/>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solidFill>
                    <a:schemeClr val="tx1"/>
                  </a:solidFill>
                </a:endParaRPr>
              </a:p>
            </p:txBody>
          </p:sp>
          <p:sp>
            <p:nvSpPr>
              <p:cNvPr id="129" name="Bent Arrow 128">
                <a:extLst>
                  <a:ext uri="{FF2B5EF4-FFF2-40B4-BE49-F238E27FC236}">
                    <a16:creationId xmlns:a16="http://schemas.microsoft.com/office/drawing/2014/main" id="{A7F51BB6-141B-DC5E-A714-E81DDB8FDDB4}"/>
                  </a:ext>
                </a:extLst>
              </p:cNvPr>
              <p:cNvSpPr/>
              <p:nvPr/>
            </p:nvSpPr>
            <p:spPr>
              <a:xfrm flipH="1" flipV="1">
                <a:off x="5064004" y="8096463"/>
                <a:ext cx="278765" cy="216000"/>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solidFill>
                    <a:schemeClr val="tx1"/>
                  </a:solidFill>
                </a:endParaRPr>
              </a:p>
            </p:txBody>
          </p:sp>
        </p:grpSp>
        <p:sp>
          <p:nvSpPr>
            <p:cNvPr id="98" name="Rounded Rectangle 97">
              <a:extLst>
                <a:ext uri="{FF2B5EF4-FFF2-40B4-BE49-F238E27FC236}">
                  <a16:creationId xmlns:a16="http://schemas.microsoft.com/office/drawing/2014/main" id="{44CE2186-CC09-FAD6-ED18-40193FEF224D}"/>
                </a:ext>
              </a:extLst>
            </p:cNvPr>
            <p:cNvSpPr/>
            <p:nvPr/>
          </p:nvSpPr>
          <p:spPr>
            <a:xfrm>
              <a:off x="960508" y="10437015"/>
              <a:ext cx="2808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99" name="Rectangle 98">
              <a:extLst>
                <a:ext uri="{FF2B5EF4-FFF2-40B4-BE49-F238E27FC236}">
                  <a16:creationId xmlns:a16="http://schemas.microsoft.com/office/drawing/2014/main" id="{17F802C5-FDBA-FEC9-360E-C0E685C4FF14}"/>
                </a:ext>
              </a:extLst>
            </p:cNvPr>
            <p:cNvSpPr/>
            <p:nvPr/>
          </p:nvSpPr>
          <p:spPr>
            <a:xfrm>
              <a:off x="3010489" y="10376208"/>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2</a:t>
              </a:r>
              <a:endParaRPr lang="en-CN" sz="900" dirty="0"/>
            </a:p>
          </p:txBody>
        </p:sp>
        <p:sp>
          <p:nvSpPr>
            <p:cNvPr id="100" name="Oval 99">
              <a:extLst>
                <a:ext uri="{FF2B5EF4-FFF2-40B4-BE49-F238E27FC236}">
                  <a16:creationId xmlns:a16="http://schemas.microsoft.com/office/drawing/2014/main" id="{2CDECBEF-F122-461F-1AC0-F0FBA6C8C9B5}"/>
                </a:ext>
              </a:extLst>
            </p:cNvPr>
            <p:cNvSpPr/>
            <p:nvPr/>
          </p:nvSpPr>
          <p:spPr>
            <a:xfrm>
              <a:off x="2026504" y="10309040"/>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101" name="Curved Connector 100">
              <a:extLst>
                <a:ext uri="{FF2B5EF4-FFF2-40B4-BE49-F238E27FC236}">
                  <a16:creationId xmlns:a16="http://schemas.microsoft.com/office/drawing/2014/main" id="{79E88AC6-3E3C-E4AE-A6F8-0170C6157A36}"/>
                </a:ext>
              </a:extLst>
            </p:cNvPr>
            <p:cNvCxnSpPr>
              <a:cxnSpLocks/>
              <a:stCxn id="100" idx="4"/>
              <a:endCxn id="103" idx="2"/>
            </p:cNvCxnSpPr>
            <p:nvPr/>
          </p:nvCxnSpPr>
          <p:spPr>
            <a:xfrm rot="5400000" flipH="1">
              <a:off x="1703256" y="10201816"/>
              <a:ext cx="40788" cy="749724"/>
            </a:xfrm>
            <a:prstGeom prst="curvedConnector3">
              <a:avLst>
                <a:gd name="adj1" fmla="val -560459"/>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Hexagon 101">
              <a:extLst>
                <a:ext uri="{FF2B5EF4-FFF2-40B4-BE49-F238E27FC236}">
                  <a16:creationId xmlns:a16="http://schemas.microsoft.com/office/drawing/2014/main" id="{05194809-7F7C-8394-241F-3C56246E52CB}"/>
                </a:ext>
              </a:extLst>
            </p:cNvPr>
            <p:cNvSpPr/>
            <p:nvPr/>
          </p:nvSpPr>
          <p:spPr>
            <a:xfrm>
              <a:off x="2467991" y="10347081"/>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03" name="Rectangle 102">
              <a:extLst>
                <a:ext uri="{FF2B5EF4-FFF2-40B4-BE49-F238E27FC236}">
                  <a16:creationId xmlns:a16="http://schemas.microsoft.com/office/drawing/2014/main" id="{F8C1E69C-A76E-B046-75AB-14B2B94ED2A8}"/>
                </a:ext>
              </a:extLst>
            </p:cNvPr>
            <p:cNvSpPr/>
            <p:nvPr/>
          </p:nvSpPr>
          <p:spPr>
            <a:xfrm>
              <a:off x="1078788" y="10384006"/>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1</a:t>
              </a:r>
              <a:endParaRPr lang="en-CN" sz="900" dirty="0"/>
            </a:p>
          </p:txBody>
        </p:sp>
        <p:grpSp>
          <p:nvGrpSpPr>
            <p:cNvPr id="104" name="Group 103">
              <a:extLst>
                <a:ext uri="{FF2B5EF4-FFF2-40B4-BE49-F238E27FC236}">
                  <a16:creationId xmlns:a16="http://schemas.microsoft.com/office/drawing/2014/main" id="{BE7A1595-8D9D-3302-CFB2-1AC05170CD5F}"/>
                </a:ext>
              </a:extLst>
            </p:cNvPr>
            <p:cNvGrpSpPr/>
            <p:nvPr/>
          </p:nvGrpSpPr>
          <p:grpSpPr>
            <a:xfrm>
              <a:off x="554093" y="8097584"/>
              <a:ext cx="3356122" cy="2935459"/>
              <a:chOff x="484252" y="1205948"/>
              <a:chExt cx="3356122" cy="2935459"/>
            </a:xfrm>
          </p:grpSpPr>
          <p:sp>
            <p:nvSpPr>
              <p:cNvPr id="125" name="Rectangle 124">
                <a:extLst>
                  <a:ext uri="{FF2B5EF4-FFF2-40B4-BE49-F238E27FC236}">
                    <a16:creationId xmlns:a16="http://schemas.microsoft.com/office/drawing/2014/main" id="{170839B3-35F5-00B3-E38E-AA82CFEE3612}"/>
                  </a:ext>
                </a:extLst>
              </p:cNvPr>
              <p:cNvSpPr/>
              <p:nvPr/>
            </p:nvSpPr>
            <p:spPr>
              <a:xfrm>
                <a:off x="507108" y="1205948"/>
                <a:ext cx="3333266" cy="293545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26" name="TextBox 125">
                <a:extLst>
                  <a:ext uri="{FF2B5EF4-FFF2-40B4-BE49-F238E27FC236}">
                    <a16:creationId xmlns:a16="http://schemas.microsoft.com/office/drawing/2014/main" id="{622DCE87-E88E-BDD2-8275-6A4C8DC3EBA8}"/>
                  </a:ext>
                </a:extLst>
              </p:cNvPr>
              <p:cNvSpPr txBox="1"/>
              <p:nvPr/>
            </p:nvSpPr>
            <p:spPr>
              <a:xfrm>
                <a:off x="484252" y="1233257"/>
                <a:ext cx="599373"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(g)</a:t>
                </a:r>
              </a:p>
            </p:txBody>
          </p:sp>
        </p:grpSp>
        <p:sp>
          <p:nvSpPr>
            <p:cNvPr id="105" name="Rounded Rectangle 104">
              <a:extLst>
                <a:ext uri="{FF2B5EF4-FFF2-40B4-BE49-F238E27FC236}">
                  <a16:creationId xmlns:a16="http://schemas.microsoft.com/office/drawing/2014/main" id="{705375AB-1F5A-E6AD-53E5-13248B527AE1}"/>
                </a:ext>
              </a:extLst>
            </p:cNvPr>
            <p:cNvSpPr/>
            <p:nvPr/>
          </p:nvSpPr>
          <p:spPr>
            <a:xfrm>
              <a:off x="4431292" y="8827597"/>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106" name="Rectangle 105">
              <a:extLst>
                <a:ext uri="{FF2B5EF4-FFF2-40B4-BE49-F238E27FC236}">
                  <a16:creationId xmlns:a16="http://schemas.microsoft.com/office/drawing/2014/main" id="{BFA5E59E-5211-65C6-CF5C-F4D228239CAE}"/>
                </a:ext>
              </a:extLst>
            </p:cNvPr>
            <p:cNvSpPr/>
            <p:nvPr/>
          </p:nvSpPr>
          <p:spPr>
            <a:xfrm>
              <a:off x="5623986" y="8774586"/>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900" dirty="0"/>
                <a:t>1</a:t>
              </a:r>
            </a:p>
          </p:txBody>
        </p:sp>
        <p:sp>
          <p:nvSpPr>
            <p:cNvPr id="107" name="Oval 106">
              <a:extLst>
                <a:ext uri="{FF2B5EF4-FFF2-40B4-BE49-F238E27FC236}">
                  <a16:creationId xmlns:a16="http://schemas.microsoft.com/office/drawing/2014/main" id="{13C05922-BFAB-619F-DDD6-F6EE928BF310}"/>
                </a:ext>
              </a:extLst>
            </p:cNvPr>
            <p:cNvSpPr/>
            <p:nvPr/>
          </p:nvSpPr>
          <p:spPr>
            <a:xfrm>
              <a:off x="4744746" y="8696831"/>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108" name="Curved Connector 107">
              <a:extLst>
                <a:ext uri="{FF2B5EF4-FFF2-40B4-BE49-F238E27FC236}">
                  <a16:creationId xmlns:a16="http://schemas.microsoft.com/office/drawing/2014/main" id="{68784D57-1150-2BA7-4E97-BEAE6C929B07}"/>
                </a:ext>
              </a:extLst>
            </p:cNvPr>
            <p:cNvCxnSpPr>
              <a:cxnSpLocks/>
            </p:cNvCxnSpPr>
            <p:nvPr/>
          </p:nvCxnSpPr>
          <p:spPr>
            <a:xfrm rot="16200000" flipH="1">
              <a:off x="5307958" y="8187394"/>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ounded Rectangle 108">
              <a:extLst>
                <a:ext uri="{FF2B5EF4-FFF2-40B4-BE49-F238E27FC236}">
                  <a16:creationId xmlns:a16="http://schemas.microsoft.com/office/drawing/2014/main" id="{3FCABDC6-1CB3-8FC2-9736-18156411DE60}"/>
                </a:ext>
              </a:extLst>
            </p:cNvPr>
            <p:cNvSpPr/>
            <p:nvPr/>
          </p:nvSpPr>
          <p:spPr>
            <a:xfrm>
              <a:off x="4432930" y="10403884"/>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110" name="Rectangle 109">
              <a:extLst>
                <a:ext uri="{FF2B5EF4-FFF2-40B4-BE49-F238E27FC236}">
                  <a16:creationId xmlns:a16="http://schemas.microsoft.com/office/drawing/2014/main" id="{77127B9D-CC41-F244-C581-95A4C6E7EA1F}"/>
                </a:ext>
              </a:extLst>
            </p:cNvPr>
            <p:cNvSpPr/>
            <p:nvPr/>
          </p:nvSpPr>
          <p:spPr>
            <a:xfrm>
              <a:off x="5625624" y="10350873"/>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900" dirty="0"/>
                <a:t>2</a:t>
              </a:r>
            </a:p>
          </p:txBody>
        </p:sp>
        <p:sp>
          <p:nvSpPr>
            <p:cNvPr id="111" name="Hexagon 110">
              <a:extLst>
                <a:ext uri="{FF2B5EF4-FFF2-40B4-BE49-F238E27FC236}">
                  <a16:creationId xmlns:a16="http://schemas.microsoft.com/office/drawing/2014/main" id="{76809380-6345-4FC7-F590-089B4A0CA979}"/>
                </a:ext>
              </a:extLst>
            </p:cNvPr>
            <p:cNvSpPr/>
            <p:nvPr/>
          </p:nvSpPr>
          <p:spPr>
            <a:xfrm>
              <a:off x="4960188" y="10312435"/>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12" name="Oval 111">
              <a:extLst>
                <a:ext uri="{FF2B5EF4-FFF2-40B4-BE49-F238E27FC236}">
                  <a16:creationId xmlns:a16="http://schemas.microsoft.com/office/drawing/2014/main" id="{F293AD28-78CB-0485-CEE5-8F711B7AC29D}"/>
                </a:ext>
              </a:extLst>
            </p:cNvPr>
            <p:cNvSpPr/>
            <p:nvPr/>
          </p:nvSpPr>
          <p:spPr>
            <a:xfrm>
              <a:off x="4625416" y="10296993"/>
              <a:ext cx="144016" cy="288032"/>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113" name="Straight Connector 112">
              <a:extLst>
                <a:ext uri="{FF2B5EF4-FFF2-40B4-BE49-F238E27FC236}">
                  <a16:creationId xmlns:a16="http://schemas.microsoft.com/office/drawing/2014/main" id="{379435E5-B64E-C059-7985-743E7514DC0C}"/>
                </a:ext>
              </a:extLst>
            </p:cNvPr>
            <p:cNvCxnSpPr/>
            <p:nvPr/>
          </p:nvCxnSpPr>
          <p:spPr>
            <a:xfrm>
              <a:off x="5366247" y="8889163"/>
              <a:ext cx="8110" cy="1521226"/>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114" name="TextBox 113">
              <a:extLst>
                <a:ext uri="{FF2B5EF4-FFF2-40B4-BE49-F238E27FC236}">
                  <a16:creationId xmlns:a16="http://schemas.microsoft.com/office/drawing/2014/main" id="{CCB0DE76-92CF-F5B1-5BBD-0336954D40E1}"/>
                </a:ext>
              </a:extLst>
            </p:cNvPr>
            <p:cNvSpPr txBox="1"/>
            <p:nvPr/>
          </p:nvSpPr>
          <p:spPr>
            <a:xfrm>
              <a:off x="3884563" y="9426843"/>
              <a:ext cx="1585919"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Translocation</a:t>
              </a:r>
            </a:p>
          </p:txBody>
        </p:sp>
        <p:cxnSp>
          <p:nvCxnSpPr>
            <p:cNvPr id="115" name="Straight Arrow Connector 114">
              <a:extLst>
                <a:ext uri="{FF2B5EF4-FFF2-40B4-BE49-F238E27FC236}">
                  <a16:creationId xmlns:a16="http://schemas.microsoft.com/office/drawing/2014/main" id="{C288D080-B2C3-68C4-0147-1B3D6375B7E8}"/>
                </a:ext>
              </a:extLst>
            </p:cNvPr>
            <p:cNvCxnSpPr>
              <a:cxnSpLocks/>
            </p:cNvCxnSpPr>
            <p:nvPr/>
          </p:nvCxnSpPr>
          <p:spPr>
            <a:xfrm flipV="1">
              <a:off x="6656947" y="9649776"/>
              <a:ext cx="756000" cy="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Rounded Rectangle 115">
              <a:extLst>
                <a:ext uri="{FF2B5EF4-FFF2-40B4-BE49-F238E27FC236}">
                  <a16:creationId xmlns:a16="http://schemas.microsoft.com/office/drawing/2014/main" id="{6281DF3F-D2D1-8F0C-93F2-670731F3C3DF}"/>
                </a:ext>
              </a:extLst>
            </p:cNvPr>
            <p:cNvSpPr/>
            <p:nvPr/>
          </p:nvSpPr>
          <p:spPr>
            <a:xfrm>
              <a:off x="7594218" y="9604911"/>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117" name="Rectangle 116">
              <a:extLst>
                <a:ext uri="{FF2B5EF4-FFF2-40B4-BE49-F238E27FC236}">
                  <a16:creationId xmlns:a16="http://schemas.microsoft.com/office/drawing/2014/main" id="{54BF1D04-9736-8514-0450-855EB6872438}"/>
                </a:ext>
              </a:extLst>
            </p:cNvPr>
            <p:cNvSpPr/>
            <p:nvPr/>
          </p:nvSpPr>
          <p:spPr>
            <a:xfrm>
              <a:off x="8786912" y="9551900"/>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1</a:t>
              </a:r>
              <a:endParaRPr lang="en-CN" sz="900" dirty="0"/>
            </a:p>
          </p:txBody>
        </p:sp>
        <p:sp>
          <p:nvSpPr>
            <p:cNvPr id="118" name="Hexagon 117">
              <a:extLst>
                <a:ext uri="{FF2B5EF4-FFF2-40B4-BE49-F238E27FC236}">
                  <a16:creationId xmlns:a16="http://schemas.microsoft.com/office/drawing/2014/main" id="{0CD7FDCE-9951-85BD-7FCD-E5F94016A3DE}"/>
                </a:ext>
              </a:extLst>
            </p:cNvPr>
            <p:cNvSpPr/>
            <p:nvPr/>
          </p:nvSpPr>
          <p:spPr>
            <a:xfrm>
              <a:off x="8121476" y="9513462"/>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19" name="Oval 118">
              <a:extLst>
                <a:ext uri="{FF2B5EF4-FFF2-40B4-BE49-F238E27FC236}">
                  <a16:creationId xmlns:a16="http://schemas.microsoft.com/office/drawing/2014/main" id="{64845C7C-4B1C-E6BE-0421-8A37F8AD87B0}"/>
                </a:ext>
              </a:extLst>
            </p:cNvPr>
            <p:cNvSpPr/>
            <p:nvPr/>
          </p:nvSpPr>
          <p:spPr>
            <a:xfrm>
              <a:off x="7791570" y="9492313"/>
              <a:ext cx="144016" cy="288032"/>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120" name="Rounded Rectangle 119">
              <a:extLst>
                <a:ext uri="{FF2B5EF4-FFF2-40B4-BE49-F238E27FC236}">
                  <a16:creationId xmlns:a16="http://schemas.microsoft.com/office/drawing/2014/main" id="{67A726F7-78D0-A44F-991B-E97CA1D15574}"/>
                </a:ext>
              </a:extLst>
            </p:cNvPr>
            <p:cNvSpPr/>
            <p:nvPr/>
          </p:nvSpPr>
          <p:spPr>
            <a:xfrm>
              <a:off x="4496975" y="9929231"/>
              <a:ext cx="864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sp>
          <p:nvSpPr>
            <p:cNvPr id="121" name="Rounded Rectangle 120">
              <a:extLst>
                <a:ext uri="{FF2B5EF4-FFF2-40B4-BE49-F238E27FC236}">
                  <a16:creationId xmlns:a16="http://schemas.microsoft.com/office/drawing/2014/main" id="{D4B8FB8E-F215-205D-558E-DD778126A6E6}"/>
                </a:ext>
              </a:extLst>
            </p:cNvPr>
            <p:cNvSpPr/>
            <p:nvPr/>
          </p:nvSpPr>
          <p:spPr>
            <a:xfrm>
              <a:off x="5373049" y="9328988"/>
              <a:ext cx="1152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grpSp>
          <p:nvGrpSpPr>
            <p:cNvPr id="122" name="Group 121">
              <a:extLst>
                <a:ext uri="{FF2B5EF4-FFF2-40B4-BE49-F238E27FC236}">
                  <a16:creationId xmlns:a16="http://schemas.microsoft.com/office/drawing/2014/main" id="{DF7D4C07-D0BA-A3B0-27D1-F13F964459CB}"/>
                </a:ext>
              </a:extLst>
            </p:cNvPr>
            <p:cNvGrpSpPr/>
            <p:nvPr/>
          </p:nvGrpSpPr>
          <p:grpSpPr>
            <a:xfrm>
              <a:off x="3931292" y="8102076"/>
              <a:ext cx="6501888" cy="2935459"/>
              <a:chOff x="484252" y="1205948"/>
              <a:chExt cx="6501888" cy="2935459"/>
            </a:xfrm>
          </p:grpSpPr>
          <p:sp>
            <p:nvSpPr>
              <p:cNvPr id="123" name="Rectangle 122">
                <a:extLst>
                  <a:ext uri="{FF2B5EF4-FFF2-40B4-BE49-F238E27FC236}">
                    <a16:creationId xmlns:a16="http://schemas.microsoft.com/office/drawing/2014/main" id="{26E2B57C-C758-5861-8EE4-A0FEAAA1844F}"/>
                  </a:ext>
                </a:extLst>
              </p:cNvPr>
              <p:cNvSpPr/>
              <p:nvPr/>
            </p:nvSpPr>
            <p:spPr>
              <a:xfrm>
                <a:off x="507107" y="1205948"/>
                <a:ext cx="6479033" cy="293545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24" name="TextBox 123">
                <a:extLst>
                  <a:ext uri="{FF2B5EF4-FFF2-40B4-BE49-F238E27FC236}">
                    <a16:creationId xmlns:a16="http://schemas.microsoft.com/office/drawing/2014/main" id="{43B5CBE9-1EF1-C417-032E-F0B68FF49E57}"/>
                  </a:ext>
                </a:extLst>
              </p:cNvPr>
              <p:cNvSpPr txBox="1"/>
              <p:nvPr/>
            </p:nvSpPr>
            <p:spPr>
              <a:xfrm>
                <a:off x="484252" y="1233257"/>
                <a:ext cx="614886"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(h)</a:t>
                </a:r>
              </a:p>
            </p:txBody>
          </p:sp>
        </p:grpSp>
      </p:grpSp>
    </p:spTree>
    <p:extLst>
      <p:ext uri="{BB962C8B-B14F-4D97-AF65-F5344CB8AC3E}">
        <p14:creationId xmlns:p14="http://schemas.microsoft.com/office/powerpoint/2010/main" val="4023962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F00E-1524-F7CB-BCF6-E3A073635A8B}"/>
              </a:ext>
            </a:extLst>
          </p:cNvPr>
          <p:cNvSpPr>
            <a:spLocks noGrp="1"/>
          </p:cNvSpPr>
          <p:nvPr>
            <p:ph type="title"/>
          </p:nvPr>
        </p:nvSpPr>
        <p:spPr/>
        <p:txBody>
          <a:bodyPr/>
          <a:lstStyle/>
          <a:p>
            <a:r>
              <a:rPr lang="en-US" dirty="0"/>
              <a:t>P</a:t>
            </a:r>
            <a:r>
              <a:rPr lang="en-CN" dirty="0"/>
              <a:t>athogenicity prediction models of SNPs/InDels</a:t>
            </a:r>
          </a:p>
        </p:txBody>
      </p:sp>
      <p:sp>
        <p:nvSpPr>
          <p:cNvPr id="3" name="Content Placeholder 2">
            <a:extLst>
              <a:ext uri="{FF2B5EF4-FFF2-40B4-BE49-F238E27FC236}">
                <a16:creationId xmlns:a16="http://schemas.microsoft.com/office/drawing/2014/main" id="{55D74710-4F99-8A96-7B76-AB637E9363D5}"/>
              </a:ext>
            </a:extLst>
          </p:cNvPr>
          <p:cNvSpPr>
            <a:spLocks noGrp="1"/>
          </p:cNvSpPr>
          <p:nvPr>
            <p:ph idx="1"/>
          </p:nvPr>
        </p:nvSpPr>
        <p:spPr/>
        <p:txBody>
          <a:bodyPr/>
          <a:lstStyle/>
          <a:p>
            <a:r>
              <a:rPr lang="en-CN" dirty="0"/>
              <a:t>CADD (</a:t>
            </a:r>
            <a:r>
              <a:rPr lang="en-US" dirty="0"/>
              <a:t>Combined Annotation Dependent Depletion</a:t>
            </a:r>
            <a:r>
              <a:rPr lang="en-CN" dirty="0"/>
              <a:t>)</a:t>
            </a:r>
          </a:p>
          <a:p>
            <a:pPr lvl="1"/>
            <a:r>
              <a:rPr lang="en-US" sz="1800" dirty="0">
                <a:solidFill>
                  <a:schemeClr val="accent1"/>
                </a:solidFill>
              </a:rPr>
              <a:t>CADD is a tool for scoring the deleteriousness of </a:t>
            </a:r>
            <a:r>
              <a:rPr lang="en-US" sz="1800" dirty="0">
                <a:solidFill>
                  <a:schemeClr val="accent6"/>
                </a:solidFill>
              </a:rPr>
              <a:t>single nucleotide variants</a:t>
            </a:r>
            <a:r>
              <a:rPr lang="en-US" sz="1800" dirty="0">
                <a:solidFill>
                  <a:schemeClr val="accent1"/>
                </a:solidFill>
              </a:rPr>
              <a:t>, </a:t>
            </a:r>
            <a:r>
              <a:rPr lang="en-US" sz="1800" dirty="0">
                <a:solidFill>
                  <a:schemeClr val="accent6"/>
                </a:solidFill>
              </a:rPr>
              <a:t>multi-nucleotide substitutions </a:t>
            </a:r>
            <a:r>
              <a:rPr lang="en-US" sz="1800" dirty="0">
                <a:solidFill>
                  <a:schemeClr val="accent1"/>
                </a:solidFill>
              </a:rPr>
              <a:t>as well as </a:t>
            </a:r>
            <a:r>
              <a:rPr lang="en-US" sz="1800" dirty="0">
                <a:solidFill>
                  <a:schemeClr val="accent6"/>
                </a:solidFill>
              </a:rPr>
              <a:t>insertion/deletions</a:t>
            </a:r>
            <a:r>
              <a:rPr lang="en-US" sz="1800" dirty="0">
                <a:solidFill>
                  <a:schemeClr val="accent1"/>
                </a:solidFill>
              </a:rPr>
              <a:t> variants in the human genome.</a:t>
            </a:r>
          </a:p>
          <a:p>
            <a:pPr lvl="1"/>
            <a:r>
              <a:rPr lang="en-US" sz="1800" dirty="0"/>
              <a:t>M</a:t>
            </a:r>
            <a:r>
              <a:rPr lang="en-CN" sz="1800" dirty="0"/>
              <a:t>ost commonly used in clinical and research settings</a:t>
            </a:r>
          </a:p>
          <a:p>
            <a:pPr lvl="1"/>
            <a:r>
              <a:rPr lang="en-US" sz="1800" dirty="0"/>
              <a:t>S</a:t>
            </a:r>
            <a:r>
              <a:rPr lang="en-CN" sz="1800" dirty="0"/>
              <a:t>till continue to update after released for many years (the most recent version, v1.7, has incorporated </a:t>
            </a:r>
            <a:r>
              <a:rPr lang="en-CN" sz="1800" i="1" dirty="0">
                <a:solidFill>
                  <a:schemeClr val="accent1"/>
                </a:solidFill>
              </a:rPr>
              <a:t>language models and CNN</a:t>
            </a:r>
            <a:r>
              <a:rPr lang="en-CN" sz="1800" dirty="0"/>
              <a:t>)</a:t>
            </a:r>
          </a:p>
        </p:txBody>
      </p:sp>
      <p:sp>
        <p:nvSpPr>
          <p:cNvPr id="5" name="TextBox 4">
            <a:extLst>
              <a:ext uri="{FF2B5EF4-FFF2-40B4-BE49-F238E27FC236}">
                <a16:creationId xmlns:a16="http://schemas.microsoft.com/office/drawing/2014/main" id="{77CD17C7-F74E-A898-504E-0538ABE3C730}"/>
              </a:ext>
            </a:extLst>
          </p:cNvPr>
          <p:cNvSpPr txBox="1"/>
          <p:nvPr/>
        </p:nvSpPr>
        <p:spPr>
          <a:xfrm>
            <a:off x="3997035" y="6313233"/>
            <a:ext cx="4953001" cy="430887"/>
          </a:xfrm>
          <a:prstGeom prst="rect">
            <a:avLst/>
          </a:prstGeom>
          <a:noFill/>
        </p:spPr>
        <p:txBody>
          <a:bodyPr wrap="square">
            <a:spAutoFit/>
          </a:bodyPr>
          <a:lstStyle/>
          <a:p>
            <a:r>
              <a:rPr lang="en-US" sz="1100" b="0" i="0" u="none" strike="noStrike" dirty="0">
                <a:effectLst/>
                <a:latin typeface="Helvetica Neue" panose="02000503000000020004" pitchFamily="2" charset="0"/>
              </a:rPr>
              <a:t>https://</a:t>
            </a:r>
            <a:r>
              <a:rPr lang="en-US" sz="1100" b="0" i="0" u="none" strike="noStrike" dirty="0" err="1">
                <a:effectLst/>
                <a:latin typeface="Helvetica Neue" panose="02000503000000020004" pitchFamily="2" charset="0"/>
              </a:rPr>
              <a:t>cadd.gs.washington.edu</a:t>
            </a:r>
            <a:endParaRPr lang="en-US" sz="1100" b="0" i="0" u="none" strike="noStrike" dirty="0">
              <a:effectLst/>
              <a:latin typeface="Helvetica Neue" panose="02000503000000020004" pitchFamily="2" charset="0"/>
            </a:endParaRPr>
          </a:p>
          <a:p>
            <a:r>
              <a:rPr lang="en-US" sz="1100" b="0" i="0" u="none" strike="noStrike" dirty="0" err="1">
                <a:effectLst/>
                <a:latin typeface="Helvetica Neue" panose="02000503000000020004" pitchFamily="2" charset="0"/>
              </a:rPr>
              <a:t>Schubach</a:t>
            </a:r>
            <a:r>
              <a:rPr lang="en-US" sz="1100" b="0" i="0" u="none" strike="noStrike" dirty="0">
                <a:effectLst/>
                <a:latin typeface="Helvetica Neue" panose="02000503000000020004" pitchFamily="2" charset="0"/>
              </a:rPr>
              <a:t> et al.</a:t>
            </a:r>
            <a:r>
              <a:rPr lang="en-US" sz="1100" dirty="0">
                <a:latin typeface="Helvetica Neue" panose="02000503000000020004" pitchFamily="2" charset="0"/>
              </a:rPr>
              <a:t>, </a:t>
            </a:r>
            <a:r>
              <a:rPr lang="en-US" sz="1100" b="0" i="0" u="none" strike="noStrike" dirty="0">
                <a:effectLst/>
                <a:latin typeface="Helvetica Neue" panose="02000503000000020004" pitchFamily="2" charset="0"/>
              </a:rPr>
              <a:t>Nucleic Acids Research, 2024; </a:t>
            </a:r>
            <a:r>
              <a:rPr lang="en-US" sz="1100" dirty="0" err="1">
                <a:latin typeface="Helvetica Neue" panose="02000503000000020004" pitchFamily="2" charset="0"/>
              </a:rPr>
              <a:t>doi</a:t>
            </a:r>
            <a:r>
              <a:rPr lang="en-US" sz="1100" dirty="0">
                <a:latin typeface="Helvetica Neue" panose="02000503000000020004" pitchFamily="2" charset="0"/>
              </a:rPr>
              <a:t>: 10.1093/nar/gkad989</a:t>
            </a:r>
            <a:endParaRPr lang="en-CN" sz="1100" dirty="0">
              <a:latin typeface="Helvetica Neue" panose="02000503000000020004" pitchFamily="2" charset="0"/>
            </a:endParaRPr>
          </a:p>
        </p:txBody>
      </p:sp>
      <p:pic>
        <p:nvPicPr>
          <p:cNvPr id="6" name="Picture 5">
            <a:extLst>
              <a:ext uri="{FF2B5EF4-FFF2-40B4-BE49-F238E27FC236}">
                <a16:creationId xmlns:a16="http://schemas.microsoft.com/office/drawing/2014/main" id="{499CF474-206E-54BF-3BCB-E510874DCFA5}"/>
              </a:ext>
            </a:extLst>
          </p:cNvPr>
          <p:cNvPicPr>
            <a:picLocks noChangeAspect="1"/>
          </p:cNvPicPr>
          <p:nvPr/>
        </p:nvPicPr>
        <p:blipFill>
          <a:blip r:embed="rId2"/>
          <a:stretch>
            <a:fillRect/>
          </a:stretch>
        </p:blipFill>
        <p:spPr>
          <a:xfrm>
            <a:off x="96248" y="3566290"/>
            <a:ext cx="4614297" cy="2822599"/>
          </a:xfrm>
          <a:prstGeom prst="rect">
            <a:avLst/>
          </a:prstGeom>
        </p:spPr>
      </p:pic>
      <p:pic>
        <p:nvPicPr>
          <p:cNvPr id="8" name="Picture 7">
            <a:extLst>
              <a:ext uri="{FF2B5EF4-FFF2-40B4-BE49-F238E27FC236}">
                <a16:creationId xmlns:a16="http://schemas.microsoft.com/office/drawing/2014/main" id="{92A32215-4ADB-3CF7-8BE1-42E4F51431F0}"/>
              </a:ext>
            </a:extLst>
          </p:cNvPr>
          <p:cNvPicPr>
            <a:picLocks noChangeAspect="1"/>
          </p:cNvPicPr>
          <p:nvPr/>
        </p:nvPicPr>
        <p:blipFill>
          <a:blip r:embed="rId3"/>
          <a:stretch>
            <a:fillRect/>
          </a:stretch>
        </p:blipFill>
        <p:spPr>
          <a:xfrm>
            <a:off x="4708571" y="3594366"/>
            <a:ext cx="4435429" cy="2363437"/>
          </a:xfrm>
          <a:prstGeom prst="rect">
            <a:avLst/>
          </a:prstGeom>
        </p:spPr>
      </p:pic>
    </p:spTree>
    <p:extLst>
      <p:ext uri="{BB962C8B-B14F-4D97-AF65-F5344CB8AC3E}">
        <p14:creationId xmlns:p14="http://schemas.microsoft.com/office/powerpoint/2010/main" val="3823531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A24D-91B3-9BD5-D1CB-1B79BE123154}"/>
              </a:ext>
            </a:extLst>
          </p:cNvPr>
          <p:cNvSpPr>
            <a:spLocks noGrp="1"/>
          </p:cNvSpPr>
          <p:nvPr>
            <p:ph type="title"/>
          </p:nvPr>
        </p:nvSpPr>
        <p:spPr/>
        <p:txBody>
          <a:bodyPr/>
          <a:lstStyle/>
          <a:p>
            <a:r>
              <a:rPr lang="en-CN" dirty="0"/>
              <a:t>CADD v1.7 framework (2024)</a:t>
            </a:r>
          </a:p>
        </p:txBody>
      </p:sp>
      <p:pic>
        <p:nvPicPr>
          <p:cNvPr id="4" name="New picture">
            <a:extLst>
              <a:ext uri="{FF2B5EF4-FFF2-40B4-BE49-F238E27FC236}">
                <a16:creationId xmlns:a16="http://schemas.microsoft.com/office/drawing/2014/main" id="{EF25B26B-3572-4EB9-CC91-B4391C1C4DF0}"/>
              </a:ext>
            </a:extLst>
          </p:cNvPr>
          <p:cNvPicPr/>
          <p:nvPr/>
        </p:nvPicPr>
        <p:blipFill>
          <a:blip r:embed="rId3"/>
          <a:stretch>
            <a:fillRect/>
          </a:stretch>
        </p:blipFill>
        <p:spPr>
          <a:xfrm>
            <a:off x="406400" y="1078915"/>
            <a:ext cx="8331200" cy="4990474"/>
          </a:xfrm>
          <a:prstGeom prst="rect">
            <a:avLst/>
          </a:prstGeom>
        </p:spPr>
      </p:pic>
      <p:sp>
        <p:nvSpPr>
          <p:cNvPr id="6" name="TextBox 5">
            <a:extLst>
              <a:ext uri="{FF2B5EF4-FFF2-40B4-BE49-F238E27FC236}">
                <a16:creationId xmlns:a16="http://schemas.microsoft.com/office/drawing/2014/main" id="{2FCC85B0-E584-D4BC-B744-5FBF248DF779}"/>
              </a:ext>
            </a:extLst>
          </p:cNvPr>
          <p:cNvSpPr txBox="1"/>
          <p:nvPr/>
        </p:nvSpPr>
        <p:spPr>
          <a:xfrm>
            <a:off x="4245094" y="6544105"/>
            <a:ext cx="5591633" cy="261610"/>
          </a:xfrm>
          <a:prstGeom prst="rect">
            <a:avLst/>
          </a:prstGeom>
          <a:noFill/>
        </p:spPr>
        <p:txBody>
          <a:bodyPr wrap="square">
            <a:spAutoFit/>
          </a:bodyPr>
          <a:lstStyle/>
          <a:p>
            <a:r>
              <a:rPr lang="en-US" sz="1100" b="0" i="0" u="none" strike="noStrike" dirty="0" err="1">
                <a:effectLst/>
                <a:latin typeface="Helvetica Neue" panose="02000503000000020004" pitchFamily="2" charset="0"/>
              </a:rPr>
              <a:t>Schubach</a:t>
            </a:r>
            <a:r>
              <a:rPr lang="en-US" sz="1100" b="0" i="0" u="none" strike="noStrike" dirty="0">
                <a:effectLst/>
                <a:latin typeface="Helvetica Neue" panose="02000503000000020004" pitchFamily="2" charset="0"/>
              </a:rPr>
              <a:t> et al.</a:t>
            </a:r>
            <a:r>
              <a:rPr lang="en-US" sz="1100" dirty="0">
                <a:latin typeface="Helvetica Neue" panose="02000503000000020004" pitchFamily="2" charset="0"/>
              </a:rPr>
              <a:t>, </a:t>
            </a:r>
            <a:r>
              <a:rPr lang="en-US" sz="1100" b="0" i="0" u="none" strike="noStrike" dirty="0">
                <a:effectLst/>
                <a:latin typeface="Helvetica Neue" panose="02000503000000020004" pitchFamily="2" charset="0"/>
              </a:rPr>
              <a:t>Nucleic Acids Research, 2024; </a:t>
            </a:r>
            <a:r>
              <a:rPr lang="en-US" sz="1100" dirty="0" err="1">
                <a:latin typeface="Helvetica Neue" panose="02000503000000020004" pitchFamily="2" charset="0"/>
              </a:rPr>
              <a:t>doi</a:t>
            </a:r>
            <a:r>
              <a:rPr lang="en-US" sz="1100" dirty="0">
                <a:latin typeface="Helvetica Neue" panose="02000503000000020004" pitchFamily="2" charset="0"/>
              </a:rPr>
              <a:t>: 10.1093/</a:t>
            </a:r>
            <a:r>
              <a:rPr lang="en-US" sz="1100" dirty="0" err="1">
                <a:latin typeface="Helvetica Neue" panose="02000503000000020004" pitchFamily="2" charset="0"/>
              </a:rPr>
              <a:t>nar</a:t>
            </a:r>
            <a:r>
              <a:rPr lang="en-US" sz="1100" dirty="0">
                <a:latin typeface="Helvetica Neue" panose="02000503000000020004" pitchFamily="2" charset="0"/>
              </a:rPr>
              <a:t>/gkad989</a:t>
            </a:r>
            <a:endParaRPr lang="en-CN" sz="1100" dirty="0">
              <a:latin typeface="Helvetica Neue" panose="02000503000000020004" pitchFamily="2" charset="0"/>
            </a:endParaRPr>
          </a:p>
        </p:txBody>
      </p:sp>
    </p:spTree>
    <p:extLst>
      <p:ext uri="{BB962C8B-B14F-4D97-AF65-F5344CB8AC3E}">
        <p14:creationId xmlns:p14="http://schemas.microsoft.com/office/powerpoint/2010/main" val="1488702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F00E-1524-F7CB-BCF6-E3A073635A8B}"/>
              </a:ext>
            </a:extLst>
          </p:cNvPr>
          <p:cNvSpPr>
            <a:spLocks noGrp="1"/>
          </p:cNvSpPr>
          <p:nvPr>
            <p:ph type="title"/>
          </p:nvPr>
        </p:nvSpPr>
        <p:spPr/>
        <p:txBody>
          <a:bodyPr/>
          <a:lstStyle/>
          <a:p>
            <a:r>
              <a:rPr lang="en-US" dirty="0"/>
              <a:t>P</a:t>
            </a:r>
            <a:r>
              <a:rPr lang="en-CN" dirty="0"/>
              <a:t>athogenicity prediction models of SNPs/InDels</a:t>
            </a:r>
          </a:p>
        </p:txBody>
      </p:sp>
      <p:sp>
        <p:nvSpPr>
          <p:cNvPr id="3" name="Content Placeholder 2">
            <a:extLst>
              <a:ext uri="{FF2B5EF4-FFF2-40B4-BE49-F238E27FC236}">
                <a16:creationId xmlns:a16="http://schemas.microsoft.com/office/drawing/2014/main" id="{55D74710-4F99-8A96-7B76-AB637E9363D5}"/>
              </a:ext>
            </a:extLst>
          </p:cNvPr>
          <p:cNvSpPr>
            <a:spLocks noGrp="1"/>
          </p:cNvSpPr>
          <p:nvPr>
            <p:ph idx="1"/>
          </p:nvPr>
        </p:nvSpPr>
        <p:spPr/>
        <p:txBody>
          <a:bodyPr/>
          <a:lstStyle/>
          <a:p>
            <a:r>
              <a:rPr lang="en-CN" dirty="0"/>
              <a:t>REVEL (</a:t>
            </a:r>
            <a:r>
              <a:rPr lang="en-US" dirty="0"/>
              <a:t>Rare </a:t>
            </a:r>
            <a:r>
              <a:rPr lang="en-US" dirty="0">
                <a:solidFill>
                  <a:schemeClr val="accent1"/>
                </a:solidFill>
              </a:rPr>
              <a:t>Exome</a:t>
            </a:r>
            <a:r>
              <a:rPr lang="en-US" dirty="0"/>
              <a:t> Variant Ensemble Learner</a:t>
            </a:r>
            <a:r>
              <a:rPr lang="en-CN" dirty="0"/>
              <a:t>)</a:t>
            </a:r>
          </a:p>
          <a:p>
            <a:pPr lvl="1"/>
            <a:r>
              <a:rPr lang="en-US" dirty="0" err="1"/>
              <a:t>Anensemble</a:t>
            </a:r>
            <a:r>
              <a:rPr lang="en-US" dirty="0"/>
              <a:t> method for predicting the pathogenicity of </a:t>
            </a:r>
            <a:r>
              <a:rPr lang="en-US" dirty="0">
                <a:solidFill>
                  <a:schemeClr val="accent1"/>
                </a:solidFill>
                <a:highlight>
                  <a:srgbClr val="FFFF00"/>
                </a:highlight>
              </a:rPr>
              <a:t>missense variants </a:t>
            </a:r>
            <a:r>
              <a:rPr lang="en-US" dirty="0"/>
              <a:t>on the basis of individual tools: </a:t>
            </a:r>
            <a:r>
              <a:rPr lang="en-US" dirty="0" err="1"/>
              <a:t>MutPred</a:t>
            </a:r>
            <a:r>
              <a:rPr lang="en-US" dirty="0"/>
              <a:t>, FATHMM, VEST, </a:t>
            </a:r>
            <a:r>
              <a:rPr lang="en-US" dirty="0" err="1"/>
              <a:t>PolyPhen</a:t>
            </a:r>
            <a:r>
              <a:rPr lang="en-US" dirty="0"/>
              <a:t>, SIFT, PROVEAN, </a:t>
            </a:r>
            <a:r>
              <a:rPr lang="en-US" dirty="0" err="1"/>
              <a:t>MutationAssessor</a:t>
            </a:r>
            <a:r>
              <a:rPr lang="en-US" dirty="0"/>
              <a:t>, </a:t>
            </a:r>
            <a:r>
              <a:rPr lang="en-US" dirty="0" err="1"/>
              <a:t>MutationTaster</a:t>
            </a:r>
            <a:r>
              <a:rPr lang="en-US" dirty="0"/>
              <a:t>, LRT, GERP, </a:t>
            </a:r>
            <a:r>
              <a:rPr lang="en-US" dirty="0" err="1"/>
              <a:t>SiPhy</a:t>
            </a:r>
            <a:r>
              <a:rPr lang="en-US" dirty="0"/>
              <a:t>, </a:t>
            </a:r>
            <a:r>
              <a:rPr lang="en-US" dirty="0" err="1"/>
              <a:t>phyloP</a:t>
            </a:r>
            <a:r>
              <a:rPr lang="en-US" dirty="0"/>
              <a:t>, and </a:t>
            </a:r>
            <a:r>
              <a:rPr lang="en-US" dirty="0" err="1"/>
              <a:t>phastCons</a:t>
            </a:r>
            <a:r>
              <a:rPr lang="en-US" dirty="0"/>
              <a:t>.</a:t>
            </a:r>
          </a:p>
          <a:p>
            <a:pPr lvl="1"/>
            <a:r>
              <a:rPr lang="en-US" dirty="0"/>
              <a:t>Now incorporated in many annotation tools such as VEP</a:t>
            </a:r>
          </a:p>
          <a:p>
            <a:pPr lvl="1"/>
            <a:endParaRPr lang="en-CN" dirty="0"/>
          </a:p>
        </p:txBody>
      </p:sp>
      <p:pic>
        <p:nvPicPr>
          <p:cNvPr id="7" name="Picture 6">
            <a:extLst>
              <a:ext uri="{FF2B5EF4-FFF2-40B4-BE49-F238E27FC236}">
                <a16:creationId xmlns:a16="http://schemas.microsoft.com/office/drawing/2014/main" id="{71CC1C59-5294-18C5-09BA-9E0B9968BAFD}"/>
              </a:ext>
            </a:extLst>
          </p:cNvPr>
          <p:cNvPicPr>
            <a:picLocks noChangeAspect="1"/>
          </p:cNvPicPr>
          <p:nvPr/>
        </p:nvPicPr>
        <p:blipFill>
          <a:blip r:embed="rId2"/>
          <a:stretch>
            <a:fillRect/>
          </a:stretch>
        </p:blipFill>
        <p:spPr>
          <a:xfrm>
            <a:off x="1130088" y="3331752"/>
            <a:ext cx="7074570" cy="2988645"/>
          </a:xfrm>
          <a:prstGeom prst="rect">
            <a:avLst/>
          </a:prstGeom>
        </p:spPr>
      </p:pic>
      <p:sp>
        <p:nvSpPr>
          <p:cNvPr id="8" name="TextBox 7">
            <a:extLst>
              <a:ext uri="{FF2B5EF4-FFF2-40B4-BE49-F238E27FC236}">
                <a16:creationId xmlns:a16="http://schemas.microsoft.com/office/drawing/2014/main" id="{BEC9A731-6EB6-8745-6E59-F21942B63EFD}"/>
              </a:ext>
            </a:extLst>
          </p:cNvPr>
          <p:cNvSpPr txBox="1"/>
          <p:nvPr/>
        </p:nvSpPr>
        <p:spPr>
          <a:xfrm>
            <a:off x="4528457" y="6544105"/>
            <a:ext cx="4565673" cy="261610"/>
          </a:xfrm>
          <a:prstGeom prst="rect">
            <a:avLst/>
          </a:prstGeom>
          <a:noFill/>
        </p:spPr>
        <p:txBody>
          <a:bodyPr wrap="none" rtlCol="0">
            <a:spAutoFit/>
          </a:bodyPr>
          <a:lstStyle/>
          <a:p>
            <a:r>
              <a:rPr lang="en-CN" sz="1100" dirty="0"/>
              <a:t>Ioannidis et al., AJHG, 2016; Doi: </a:t>
            </a:r>
            <a:r>
              <a:rPr lang="en-US" sz="1100" dirty="0"/>
              <a:t>https://</a:t>
            </a:r>
            <a:r>
              <a:rPr lang="en-US" sz="1100" dirty="0" err="1"/>
              <a:t>doi.org</a:t>
            </a:r>
            <a:r>
              <a:rPr lang="en-US" sz="1100" dirty="0"/>
              <a:t>/10.1016/j.ajhg.2016.08.016</a:t>
            </a:r>
            <a:endParaRPr lang="en-CN" sz="1100" dirty="0"/>
          </a:p>
        </p:txBody>
      </p:sp>
    </p:spTree>
    <p:extLst>
      <p:ext uri="{BB962C8B-B14F-4D97-AF65-F5344CB8AC3E}">
        <p14:creationId xmlns:p14="http://schemas.microsoft.com/office/powerpoint/2010/main" val="2658148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F00E-1524-F7CB-BCF6-E3A073635A8B}"/>
              </a:ext>
            </a:extLst>
          </p:cNvPr>
          <p:cNvSpPr>
            <a:spLocks noGrp="1"/>
          </p:cNvSpPr>
          <p:nvPr>
            <p:ph type="title"/>
          </p:nvPr>
        </p:nvSpPr>
        <p:spPr/>
        <p:txBody>
          <a:bodyPr/>
          <a:lstStyle/>
          <a:p>
            <a:r>
              <a:rPr lang="en-US" dirty="0"/>
              <a:t>P</a:t>
            </a:r>
            <a:r>
              <a:rPr lang="en-CN" dirty="0"/>
              <a:t>athogenicity prediction models of SNPs/InDels</a:t>
            </a:r>
          </a:p>
        </p:txBody>
      </p:sp>
      <p:sp>
        <p:nvSpPr>
          <p:cNvPr id="3" name="Content Placeholder 2">
            <a:extLst>
              <a:ext uri="{FF2B5EF4-FFF2-40B4-BE49-F238E27FC236}">
                <a16:creationId xmlns:a16="http://schemas.microsoft.com/office/drawing/2014/main" id="{55D74710-4F99-8A96-7B76-AB637E9363D5}"/>
              </a:ext>
            </a:extLst>
          </p:cNvPr>
          <p:cNvSpPr>
            <a:spLocks noGrp="1"/>
          </p:cNvSpPr>
          <p:nvPr>
            <p:ph idx="1"/>
          </p:nvPr>
        </p:nvSpPr>
        <p:spPr>
          <a:xfrm>
            <a:off x="4641275" y="955617"/>
            <a:ext cx="4165600" cy="5221346"/>
          </a:xfrm>
        </p:spPr>
        <p:txBody>
          <a:bodyPr>
            <a:normAutofit/>
          </a:bodyPr>
          <a:lstStyle/>
          <a:p>
            <a:r>
              <a:rPr lang="en-CN" sz="2000" dirty="0"/>
              <a:t>      </a:t>
            </a:r>
            <a:r>
              <a:rPr lang="en-CN" sz="2000" b="1" dirty="0"/>
              <a:t>AlphaMissense</a:t>
            </a:r>
          </a:p>
          <a:p>
            <a:pPr lvl="1"/>
            <a:r>
              <a:rPr lang="en-US" sz="1800" dirty="0">
                <a:solidFill>
                  <a:srgbClr val="333333"/>
                </a:solidFill>
                <a:latin typeface="PT Serif" panose="020A0603040505020204" pitchFamily="18" charset="77"/>
              </a:rPr>
              <a:t>L</a:t>
            </a:r>
            <a:r>
              <a:rPr lang="en-US" sz="1800" b="0" i="0" u="none" strike="noStrike" dirty="0">
                <a:solidFill>
                  <a:srgbClr val="333333"/>
                </a:solidFill>
                <a:effectLst/>
                <a:latin typeface="PT Serif" panose="020A0603040505020204" pitchFamily="18" charset="77"/>
              </a:rPr>
              <a:t>everaged advances on multiple fronts: </a:t>
            </a:r>
          </a:p>
          <a:p>
            <a:pPr lvl="2"/>
            <a:r>
              <a:rPr lang="en-US" sz="1600" b="0" i="0" u="none" strike="noStrike" dirty="0">
                <a:solidFill>
                  <a:srgbClr val="333333"/>
                </a:solidFill>
                <a:effectLst/>
                <a:latin typeface="PT Serif" panose="020A0603040505020204" pitchFamily="18" charset="77"/>
              </a:rPr>
              <a:t>(</a:t>
            </a:r>
            <a:r>
              <a:rPr lang="en-US" sz="1600" b="0" i="0" u="none" strike="noStrike" dirty="0" err="1">
                <a:solidFill>
                  <a:srgbClr val="333333"/>
                </a:solidFill>
                <a:effectLst/>
                <a:latin typeface="PT Serif" panose="020A0603040505020204" pitchFamily="18" charset="77"/>
              </a:rPr>
              <a:t>i</a:t>
            </a:r>
            <a:r>
              <a:rPr lang="en-US" sz="1600" b="0" i="0" u="none" strike="noStrike" dirty="0">
                <a:solidFill>
                  <a:srgbClr val="333333"/>
                </a:solidFill>
                <a:effectLst/>
                <a:latin typeface="PT Serif" panose="020A0603040505020204" pitchFamily="18" charset="77"/>
              </a:rPr>
              <a:t>) unsupervised protein language modeling to learn amino acid distributions conditioned on sequence context; </a:t>
            </a:r>
          </a:p>
          <a:p>
            <a:pPr lvl="2"/>
            <a:r>
              <a:rPr lang="en-US" sz="1600" b="0" i="0" u="none" strike="noStrike" dirty="0">
                <a:solidFill>
                  <a:srgbClr val="333333"/>
                </a:solidFill>
                <a:effectLst/>
                <a:latin typeface="PT Serif" panose="020A0603040505020204" pitchFamily="18" charset="77"/>
              </a:rPr>
              <a:t>(ii) incorporating structural context by using an </a:t>
            </a:r>
            <a:r>
              <a:rPr lang="en-US" sz="1600" b="0" i="0" u="none" strike="noStrike" dirty="0" err="1">
                <a:solidFill>
                  <a:srgbClr val="333333"/>
                </a:solidFill>
                <a:effectLst/>
                <a:latin typeface="PT Serif" panose="020A0603040505020204" pitchFamily="18" charset="77"/>
              </a:rPr>
              <a:t>AlphaFold</a:t>
            </a:r>
            <a:r>
              <a:rPr lang="en-US" sz="1600" b="0" i="0" u="none" strike="noStrike" dirty="0">
                <a:solidFill>
                  <a:srgbClr val="333333"/>
                </a:solidFill>
                <a:effectLst/>
                <a:latin typeface="PT Serif" panose="020A0603040505020204" pitchFamily="18" charset="77"/>
              </a:rPr>
              <a:t>-derived system; </a:t>
            </a:r>
          </a:p>
          <a:p>
            <a:pPr lvl="2"/>
            <a:r>
              <a:rPr lang="en-US" sz="1600" b="0" i="0" u="none" strike="noStrike" dirty="0">
                <a:solidFill>
                  <a:srgbClr val="333333"/>
                </a:solidFill>
                <a:effectLst/>
                <a:latin typeface="PT Serif" panose="020A0603040505020204" pitchFamily="18" charset="77"/>
              </a:rPr>
              <a:t>and (iii) fine-tuning on weak labels from population frequency data, thereby avoiding bias from human-curated annotations</a:t>
            </a:r>
            <a:endParaRPr lang="en-CN" sz="1600" dirty="0"/>
          </a:p>
        </p:txBody>
      </p:sp>
      <p:sp>
        <p:nvSpPr>
          <p:cNvPr id="4" name="TextBox 3">
            <a:extLst>
              <a:ext uri="{FF2B5EF4-FFF2-40B4-BE49-F238E27FC236}">
                <a16:creationId xmlns:a16="http://schemas.microsoft.com/office/drawing/2014/main" id="{6FD12218-3FE4-0919-D294-1C55023B455E}"/>
              </a:ext>
            </a:extLst>
          </p:cNvPr>
          <p:cNvSpPr txBox="1"/>
          <p:nvPr/>
        </p:nvSpPr>
        <p:spPr>
          <a:xfrm>
            <a:off x="5708073" y="6544105"/>
            <a:ext cx="3324949" cy="261610"/>
          </a:xfrm>
          <a:prstGeom prst="rect">
            <a:avLst/>
          </a:prstGeom>
          <a:noFill/>
        </p:spPr>
        <p:txBody>
          <a:bodyPr wrap="none" rtlCol="0">
            <a:spAutoFit/>
          </a:bodyPr>
          <a:lstStyle/>
          <a:p>
            <a:r>
              <a:rPr lang="en-CN" sz="1100" dirty="0"/>
              <a:t>Cheng et al., Science, 2023; </a:t>
            </a:r>
            <a:r>
              <a:rPr lang="en-US" sz="1100" dirty="0"/>
              <a:t>DOI: 10.1126/science.adg7</a:t>
            </a:r>
            <a:endParaRPr lang="en-CN" sz="1100" dirty="0"/>
          </a:p>
        </p:txBody>
      </p:sp>
      <p:pic>
        <p:nvPicPr>
          <p:cNvPr id="6" name="Picture 5">
            <a:extLst>
              <a:ext uri="{FF2B5EF4-FFF2-40B4-BE49-F238E27FC236}">
                <a16:creationId xmlns:a16="http://schemas.microsoft.com/office/drawing/2014/main" id="{F6EAE450-6116-4BFF-9605-4E63DFB94840}"/>
              </a:ext>
            </a:extLst>
          </p:cNvPr>
          <p:cNvPicPr>
            <a:picLocks noChangeAspect="1"/>
          </p:cNvPicPr>
          <p:nvPr/>
        </p:nvPicPr>
        <p:blipFill>
          <a:blip r:embed="rId2"/>
          <a:stretch>
            <a:fillRect/>
          </a:stretch>
        </p:blipFill>
        <p:spPr>
          <a:xfrm>
            <a:off x="241300" y="955617"/>
            <a:ext cx="4903626" cy="4946766"/>
          </a:xfrm>
          <a:prstGeom prst="rect">
            <a:avLst/>
          </a:prstGeom>
        </p:spPr>
      </p:pic>
    </p:spTree>
    <p:extLst>
      <p:ext uri="{BB962C8B-B14F-4D97-AF65-F5344CB8AC3E}">
        <p14:creationId xmlns:p14="http://schemas.microsoft.com/office/powerpoint/2010/main" val="2428302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9008-6CDE-1156-96D6-366B9C52900D}"/>
              </a:ext>
            </a:extLst>
          </p:cNvPr>
          <p:cNvSpPr>
            <a:spLocks noGrp="1"/>
          </p:cNvSpPr>
          <p:nvPr>
            <p:ph type="title"/>
          </p:nvPr>
        </p:nvSpPr>
        <p:spPr/>
        <p:txBody>
          <a:bodyPr/>
          <a:lstStyle/>
          <a:p>
            <a:r>
              <a:rPr lang="en-US" dirty="0" err="1"/>
              <a:t>AlphaMissense</a:t>
            </a:r>
            <a:r>
              <a:rPr lang="en-US" dirty="0"/>
              <a:t> website</a:t>
            </a:r>
            <a:endParaRPr lang="en-CN" dirty="0"/>
          </a:p>
        </p:txBody>
      </p:sp>
      <p:pic>
        <p:nvPicPr>
          <p:cNvPr id="5" name="Content Placeholder 4">
            <a:extLst>
              <a:ext uri="{FF2B5EF4-FFF2-40B4-BE49-F238E27FC236}">
                <a16:creationId xmlns:a16="http://schemas.microsoft.com/office/drawing/2014/main" id="{8A0F3F66-C9E0-EAF8-1AB7-7C5BC104A220}"/>
              </a:ext>
            </a:extLst>
          </p:cNvPr>
          <p:cNvPicPr>
            <a:picLocks noGrp="1" noChangeAspect="1"/>
          </p:cNvPicPr>
          <p:nvPr>
            <p:ph idx="1"/>
          </p:nvPr>
        </p:nvPicPr>
        <p:blipFill>
          <a:blip r:embed="rId2"/>
          <a:stretch>
            <a:fillRect/>
          </a:stretch>
        </p:blipFill>
        <p:spPr>
          <a:xfrm>
            <a:off x="319088" y="1017287"/>
            <a:ext cx="8418512" cy="5098063"/>
          </a:xfrm>
        </p:spPr>
      </p:pic>
      <p:sp>
        <p:nvSpPr>
          <p:cNvPr id="7" name="TextBox 6">
            <a:extLst>
              <a:ext uri="{FF2B5EF4-FFF2-40B4-BE49-F238E27FC236}">
                <a16:creationId xmlns:a16="http://schemas.microsoft.com/office/drawing/2014/main" id="{F09FEB76-16B2-6629-8C41-1CE2ED235BCE}"/>
              </a:ext>
            </a:extLst>
          </p:cNvPr>
          <p:cNvSpPr txBox="1"/>
          <p:nvPr/>
        </p:nvSpPr>
        <p:spPr>
          <a:xfrm>
            <a:off x="5313218" y="2884116"/>
            <a:ext cx="3511694" cy="369332"/>
          </a:xfrm>
          <a:prstGeom prst="rect">
            <a:avLst/>
          </a:prstGeom>
          <a:noFill/>
        </p:spPr>
        <p:txBody>
          <a:bodyPr wrap="square">
            <a:spAutoFit/>
          </a:bodyPr>
          <a:lstStyle/>
          <a:p>
            <a:r>
              <a:rPr lang="en-CN" dirty="0"/>
              <a:t>https://alphamissense.hegelab.org</a:t>
            </a:r>
          </a:p>
        </p:txBody>
      </p:sp>
    </p:spTree>
    <p:extLst>
      <p:ext uri="{BB962C8B-B14F-4D97-AF65-F5344CB8AC3E}">
        <p14:creationId xmlns:p14="http://schemas.microsoft.com/office/powerpoint/2010/main" val="1621800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F00E-1524-F7CB-BCF6-E3A073635A8B}"/>
              </a:ext>
            </a:extLst>
          </p:cNvPr>
          <p:cNvSpPr>
            <a:spLocks noGrp="1"/>
          </p:cNvSpPr>
          <p:nvPr>
            <p:ph type="title"/>
          </p:nvPr>
        </p:nvSpPr>
        <p:spPr/>
        <p:txBody>
          <a:bodyPr/>
          <a:lstStyle/>
          <a:p>
            <a:r>
              <a:rPr lang="en-US" dirty="0"/>
              <a:t>P</a:t>
            </a:r>
            <a:r>
              <a:rPr lang="en-CN" dirty="0"/>
              <a:t>athogenicity prediction</a:t>
            </a:r>
            <a:r>
              <a:rPr lang="zh-CN" altLang="en-US" dirty="0"/>
              <a:t> </a:t>
            </a:r>
            <a:r>
              <a:rPr lang="en-US" altLang="zh-CN" dirty="0"/>
              <a:t>models</a:t>
            </a:r>
            <a:r>
              <a:rPr lang="en-CN" dirty="0"/>
              <a:t> of SNPs/InDels</a:t>
            </a:r>
          </a:p>
        </p:txBody>
      </p:sp>
      <p:sp>
        <p:nvSpPr>
          <p:cNvPr id="3" name="Content Placeholder 2">
            <a:extLst>
              <a:ext uri="{FF2B5EF4-FFF2-40B4-BE49-F238E27FC236}">
                <a16:creationId xmlns:a16="http://schemas.microsoft.com/office/drawing/2014/main" id="{55D74710-4F99-8A96-7B76-AB637E9363D5}"/>
              </a:ext>
            </a:extLst>
          </p:cNvPr>
          <p:cNvSpPr>
            <a:spLocks noGrp="1"/>
          </p:cNvSpPr>
          <p:nvPr>
            <p:ph idx="1"/>
          </p:nvPr>
        </p:nvSpPr>
        <p:spPr/>
        <p:txBody>
          <a:bodyPr/>
          <a:lstStyle/>
          <a:p>
            <a:r>
              <a:rPr lang="en-US" dirty="0"/>
              <a:t>Benchmarking: C</a:t>
            </a:r>
            <a:r>
              <a:rPr lang="en-CN" dirty="0"/>
              <a:t>ritical Assessment of Genome Interpretation (CAGI)</a:t>
            </a:r>
          </a:p>
        </p:txBody>
      </p:sp>
      <p:pic>
        <p:nvPicPr>
          <p:cNvPr id="7" name="Picture 6">
            <a:extLst>
              <a:ext uri="{FF2B5EF4-FFF2-40B4-BE49-F238E27FC236}">
                <a16:creationId xmlns:a16="http://schemas.microsoft.com/office/drawing/2014/main" id="{64562F59-FB43-3E27-3940-86684F4F4445}"/>
              </a:ext>
            </a:extLst>
          </p:cNvPr>
          <p:cNvPicPr>
            <a:picLocks noChangeAspect="1"/>
          </p:cNvPicPr>
          <p:nvPr/>
        </p:nvPicPr>
        <p:blipFill>
          <a:blip r:embed="rId2"/>
          <a:stretch>
            <a:fillRect/>
          </a:stretch>
        </p:blipFill>
        <p:spPr>
          <a:xfrm>
            <a:off x="782123" y="1852558"/>
            <a:ext cx="7303118" cy="4527783"/>
          </a:xfrm>
          <a:prstGeom prst="rect">
            <a:avLst/>
          </a:prstGeom>
        </p:spPr>
      </p:pic>
      <p:sp>
        <p:nvSpPr>
          <p:cNvPr id="9" name="TextBox 8">
            <a:extLst>
              <a:ext uri="{FF2B5EF4-FFF2-40B4-BE49-F238E27FC236}">
                <a16:creationId xmlns:a16="http://schemas.microsoft.com/office/drawing/2014/main" id="{2F9528E3-5627-D7F8-9823-04C5AF796A5E}"/>
              </a:ext>
            </a:extLst>
          </p:cNvPr>
          <p:cNvSpPr txBox="1"/>
          <p:nvPr/>
        </p:nvSpPr>
        <p:spPr>
          <a:xfrm>
            <a:off x="4151746" y="6556001"/>
            <a:ext cx="4585854" cy="261610"/>
          </a:xfrm>
          <a:prstGeom prst="rect">
            <a:avLst/>
          </a:prstGeom>
          <a:noFill/>
        </p:spPr>
        <p:txBody>
          <a:bodyPr wrap="square">
            <a:spAutoFit/>
          </a:bodyPr>
          <a:lstStyle/>
          <a:p>
            <a:r>
              <a:rPr lang="en-CN" sz="1100" dirty="0"/>
              <a:t>https://genomeinterpretation.org/challenges.html</a:t>
            </a:r>
          </a:p>
        </p:txBody>
      </p:sp>
    </p:spTree>
    <p:extLst>
      <p:ext uri="{BB962C8B-B14F-4D97-AF65-F5344CB8AC3E}">
        <p14:creationId xmlns:p14="http://schemas.microsoft.com/office/powerpoint/2010/main" val="4032008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744B5-DC0A-2A2C-DD16-B2DFA3815729}"/>
              </a:ext>
            </a:extLst>
          </p:cNvPr>
          <p:cNvSpPr>
            <a:spLocks noGrp="1"/>
          </p:cNvSpPr>
          <p:nvPr>
            <p:ph type="title"/>
          </p:nvPr>
        </p:nvSpPr>
        <p:spPr/>
        <p:txBody>
          <a:bodyPr>
            <a:normAutofit fontScale="90000"/>
          </a:bodyPr>
          <a:lstStyle/>
          <a:p>
            <a:r>
              <a:rPr lang="en-CN" dirty="0"/>
              <a:t>CAGI benchmarking results for identifying pathogenic variants</a:t>
            </a:r>
          </a:p>
        </p:txBody>
      </p:sp>
      <p:sp>
        <p:nvSpPr>
          <p:cNvPr id="5" name="TextBox 4">
            <a:extLst>
              <a:ext uri="{FF2B5EF4-FFF2-40B4-BE49-F238E27FC236}">
                <a16:creationId xmlns:a16="http://schemas.microsoft.com/office/drawing/2014/main" id="{6E0BC434-A121-1DFD-4C1A-92992F6A5046}"/>
              </a:ext>
            </a:extLst>
          </p:cNvPr>
          <p:cNvSpPr txBox="1"/>
          <p:nvPr/>
        </p:nvSpPr>
        <p:spPr>
          <a:xfrm>
            <a:off x="4422099" y="6374828"/>
            <a:ext cx="4586990" cy="430887"/>
          </a:xfrm>
          <a:prstGeom prst="rect">
            <a:avLst/>
          </a:prstGeom>
          <a:noFill/>
        </p:spPr>
        <p:txBody>
          <a:bodyPr wrap="square">
            <a:spAutoFit/>
          </a:bodyPr>
          <a:lstStyle/>
          <a:p>
            <a:r>
              <a:rPr lang="en-US" sz="1100" dirty="0"/>
              <a:t>Critical Assessment of Genome Interpretation Consortium et al., Genome Biology, 2024; Doi: 10.1186/s13059-023-03113-6</a:t>
            </a:r>
            <a:endParaRPr lang="en-CN" sz="1100" dirty="0"/>
          </a:p>
        </p:txBody>
      </p:sp>
      <p:pic>
        <p:nvPicPr>
          <p:cNvPr id="7" name="Picture 6">
            <a:extLst>
              <a:ext uri="{FF2B5EF4-FFF2-40B4-BE49-F238E27FC236}">
                <a16:creationId xmlns:a16="http://schemas.microsoft.com/office/drawing/2014/main" id="{B170BB2A-80C9-23A1-575E-BE7109899C7F}"/>
              </a:ext>
            </a:extLst>
          </p:cNvPr>
          <p:cNvPicPr>
            <a:picLocks noChangeAspect="1"/>
          </p:cNvPicPr>
          <p:nvPr/>
        </p:nvPicPr>
        <p:blipFill rotWithShape="1">
          <a:blip r:embed="rId2"/>
          <a:srcRect b="47978"/>
          <a:stretch/>
        </p:blipFill>
        <p:spPr>
          <a:xfrm>
            <a:off x="1864236" y="1074387"/>
            <a:ext cx="5115725" cy="4709225"/>
          </a:xfrm>
          <a:prstGeom prst="rect">
            <a:avLst/>
          </a:prstGeom>
        </p:spPr>
      </p:pic>
    </p:spTree>
    <p:extLst>
      <p:ext uri="{BB962C8B-B14F-4D97-AF65-F5344CB8AC3E}">
        <p14:creationId xmlns:p14="http://schemas.microsoft.com/office/powerpoint/2010/main" val="3203229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BB54E-E1E7-6325-8FB9-0822139960C2}"/>
              </a:ext>
            </a:extLst>
          </p:cNvPr>
          <p:cNvSpPr>
            <a:spLocks noGrp="1"/>
          </p:cNvSpPr>
          <p:nvPr>
            <p:ph type="title"/>
          </p:nvPr>
        </p:nvSpPr>
        <p:spPr>
          <a:xfrm>
            <a:off x="96248" y="52285"/>
            <a:ext cx="8297693" cy="767062"/>
          </a:xfrm>
        </p:spPr>
        <p:txBody>
          <a:bodyPr>
            <a:normAutofit/>
          </a:bodyPr>
          <a:lstStyle/>
          <a:p>
            <a:r>
              <a:rPr lang="en-CN" sz="2400" dirty="0"/>
              <a:t>Functional annotation of SVs</a:t>
            </a:r>
          </a:p>
        </p:txBody>
      </p:sp>
      <p:sp>
        <p:nvSpPr>
          <p:cNvPr id="9" name="Content Placeholder 8">
            <a:extLst>
              <a:ext uri="{FF2B5EF4-FFF2-40B4-BE49-F238E27FC236}">
                <a16:creationId xmlns:a16="http://schemas.microsoft.com/office/drawing/2014/main" id="{258D6A56-12B7-95F7-F37B-EB20DD09F811}"/>
              </a:ext>
            </a:extLst>
          </p:cNvPr>
          <p:cNvSpPr>
            <a:spLocks noGrp="1"/>
          </p:cNvSpPr>
          <p:nvPr>
            <p:ph idx="1"/>
          </p:nvPr>
        </p:nvSpPr>
        <p:spPr/>
        <p:txBody>
          <a:bodyPr/>
          <a:lstStyle/>
          <a:p>
            <a:r>
              <a:rPr lang="en-US" dirty="0"/>
              <a:t>https://</a:t>
            </a:r>
            <a:r>
              <a:rPr lang="en-US" dirty="0" err="1"/>
              <a:t>www.lbgi.fr</a:t>
            </a:r>
            <a:r>
              <a:rPr lang="en-US" dirty="0"/>
              <a:t>/</a:t>
            </a:r>
            <a:r>
              <a:rPr lang="en-US" dirty="0" err="1"/>
              <a:t>AnnotSV</a:t>
            </a:r>
            <a:r>
              <a:rPr lang="en-US" dirty="0"/>
              <a:t>/</a:t>
            </a:r>
            <a:endParaRPr lang="en-CN" dirty="0"/>
          </a:p>
        </p:txBody>
      </p:sp>
      <p:pic>
        <p:nvPicPr>
          <p:cNvPr id="5" name="Picture 4">
            <a:extLst>
              <a:ext uri="{FF2B5EF4-FFF2-40B4-BE49-F238E27FC236}">
                <a16:creationId xmlns:a16="http://schemas.microsoft.com/office/drawing/2014/main" id="{4B26A971-9D19-6F4D-F530-BDB758AEA42D}"/>
              </a:ext>
            </a:extLst>
          </p:cNvPr>
          <p:cNvPicPr>
            <a:picLocks noChangeAspect="1"/>
          </p:cNvPicPr>
          <p:nvPr/>
        </p:nvPicPr>
        <p:blipFill>
          <a:blip r:embed="rId2"/>
          <a:stretch>
            <a:fillRect/>
          </a:stretch>
        </p:blipFill>
        <p:spPr>
          <a:xfrm>
            <a:off x="428070" y="1690860"/>
            <a:ext cx="3401102" cy="1385251"/>
          </a:xfrm>
          <a:prstGeom prst="rect">
            <a:avLst/>
          </a:prstGeom>
        </p:spPr>
      </p:pic>
      <p:pic>
        <p:nvPicPr>
          <p:cNvPr id="11" name="Picture 10">
            <a:extLst>
              <a:ext uri="{FF2B5EF4-FFF2-40B4-BE49-F238E27FC236}">
                <a16:creationId xmlns:a16="http://schemas.microsoft.com/office/drawing/2014/main" id="{052C9D3F-DB40-3557-BD87-E381EF939E7C}"/>
              </a:ext>
            </a:extLst>
          </p:cNvPr>
          <p:cNvPicPr>
            <a:picLocks noChangeAspect="1"/>
          </p:cNvPicPr>
          <p:nvPr/>
        </p:nvPicPr>
        <p:blipFill>
          <a:blip r:embed="rId3"/>
          <a:stretch>
            <a:fillRect/>
          </a:stretch>
        </p:blipFill>
        <p:spPr>
          <a:xfrm>
            <a:off x="4488535" y="100227"/>
            <a:ext cx="4455110" cy="6604310"/>
          </a:xfrm>
          <a:prstGeom prst="rect">
            <a:avLst/>
          </a:prstGeom>
        </p:spPr>
      </p:pic>
      <p:pic>
        <p:nvPicPr>
          <p:cNvPr id="13" name="Picture 12">
            <a:extLst>
              <a:ext uri="{FF2B5EF4-FFF2-40B4-BE49-F238E27FC236}">
                <a16:creationId xmlns:a16="http://schemas.microsoft.com/office/drawing/2014/main" id="{94F48CF2-04F4-ABC4-EA69-6B5B15D5A9FA}"/>
              </a:ext>
            </a:extLst>
          </p:cNvPr>
          <p:cNvPicPr>
            <a:picLocks noChangeAspect="1"/>
          </p:cNvPicPr>
          <p:nvPr/>
        </p:nvPicPr>
        <p:blipFill>
          <a:blip r:embed="rId4"/>
          <a:stretch>
            <a:fillRect/>
          </a:stretch>
        </p:blipFill>
        <p:spPr>
          <a:xfrm>
            <a:off x="428071" y="3212578"/>
            <a:ext cx="3401101" cy="2674531"/>
          </a:xfrm>
          <a:prstGeom prst="rect">
            <a:avLst/>
          </a:prstGeom>
        </p:spPr>
      </p:pic>
      <p:sp>
        <p:nvSpPr>
          <p:cNvPr id="14" name="TextBox 13">
            <a:extLst>
              <a:ext uri="{FF2B5EF4-FFF2-40B4-BE49-F238E27FC236}">
                <a16:creationId xmlns:a16="http://schemas.microsoft.com/office/drawing/2014/main" id="{0B769CCD-B06C-16B3-3F9C-C7F387FF3AF6}"/>
              </a:ext>
            </a:extLst>
          </p:cNvPr>
          <p:cNvSpPr txBox="1"/>
          <p:nvPr/>
        </p:nvSpPr>
        <p:spPr>
          <a:xfrm>
            <a:off x="272479" y="6208606"/>
            <a:ext cx="4455110" cy="600164"/>
          </a:xfrm>
          <a:prstGeom prst="rect">
            <a:avLst/>
          </a:prstGeom>
          <a:noFill/>
        </p:spPr>
        <p:txBody>
          <a:bodyPr wrap="square" rtlCol="0">
            <a:spAutoFit/>
          </a:bodyPr>
          <a:lstStyle/>
          <a:p>
            <a:r>
              <a:rPr lang="en-US" sz="1100" dirty="0"/>
              <a:t>https://</a:t>
            </a:r>
            <a:r>
              <a:rPr lang="en-US" sz="1100" dirty="0" err="1"/>
              <a:t>www.lbgi.fr</a:t>
            </a:r>
            <a:r>
              <a:rPr lang="en-US" sz="1100" dirty="0"/>
              <a:t>/</a:t>
            </a:r>
            <a:r>
              <a:rPr lang="en-US" sz="1100" dirty="0" err="1"/>
              <a:t>AnnotSV</a:t>
            </a:r>
            <a:r>
              <a:rPr lang="en-US" sz="1100" dirty="0"/>
              <a:t>/</a:t>
            </a:r>
          </a:p>
          <a:p>
            <a:r>
              <a:rPr lang="en-CN" sz="1100" dirty="0"/>
              <a:t>Geoffroy et al., Bioinformatics, 2018; Doi: </a:t>
            </a:r>
            <a:r>
              <a:rPr lang="en-US" sz="1100" dirty="0"/>
              <a:t>https://</a:t>
            </a:r>
            <a:r>
              <a:rPr lang="en-US" sz="1100" dirty="0" err="1"/>
              <a:t>doi.org</a:t>
            </a:r>
            <a:r>
              <a:rPr lang="en-US" sz="1100" dirty="0"/>
              <a:t>/10.1093/bioinformatics/bty304</a:t>
            </a:r>
            <a:endParaRPr lang="en-CN" sz="1100" dirty="0"/>
          </a:p>
        </p:txBody>
      </p:sp>
    </p:spTree>
    <p:extLst>
      <p:ext uri="{BB962C8B-B14F-4D97-AF65-F5344CB8AC3E}">
        <p14:creationId xmlns:p14="http://schemas.microsoft.com/office/powerpoint/2010/main" val="323255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BB54E-E1E7-6325-8FB9-0822139960C2}"/>
              </a:ext>
            </a:extLst>
          </p:cNvPr>
          <p:cNvSpPr>
            <a:spLocks noGrp="1"/>
          </p:cNvSpPr>
          <p:nvPr>
            <p:ph type="title"/>
          </p:nvPr>
        </p:nvSpPr>
        <p:spPr/>
        <p:txBody>
          <a:bodyPr/>
          <a:lstStyle/>
          <a:p>
            <a:r>
              <a:rPr lang="en-CN" dirty="0"/>
              <a:t>Functional annotation of SVs</a:t>
            </a:r>
          </a:p>
        </p:txBody>
      </p:sp>
      <p:sp>
        <p:nvSpPr>
          <p:cNvPr id="3" name="Content Placeholder 2">
            <a:extLst>
              <a:ext uri="{FF2B5EF4-FFF2-40B4-BE49-F238E27FC236}">
                <a16:creationId xmlns:a16="http://schemas.microsoft.com/office/drawing/2014/main" id="{FF4F50FA-E5A5-ABC0-00BE-9C1E742EC886}"/>
              </a:ext>
            </a:extLst>
          </p:cNvPr>
          <p:cNvSpPr>
            <a:spLocks noGrp="1"/>
          </p:cNvSpPr>
          <p:nvPr>
            <p:ph idx="1"/>
          </p:nvPr>
        </p:nvSpPr>
        <p:spPr/>
        <p:txBody>
          <a:bodyPr/>
          <a:lstStyle/>
          <a:p>
            <a:r>
              <a:rPr lang="en-CN" dirty="0"/>
              <a:t>SV-xQTLs, identified by multiple studies, for example:</a:t>
            </a:r>
          </a:p>
        </p:txBody>
      </p:sp>
      <p:pic>
        <p:nvPicPr>
          <p:cNvPr id="5" name="Picture 4">
            <a:extLst>
              <a:ext uri="{FF2B5EF4-FFF2-40B4-BE49-F238E27FC236}">
                <a16:creationId xmlns:a16="http://schemas.microsoft.com/office/drawing/2014/main" id="{D1B06DFF-9AFE-9801-72A9-556A4C9BC131}"/>
              </a:ext>
            </a:extLst>
          </p:cNvPr>
          <p:cNvPicPr>
            <a:picLocks noChangeAspect="1"/>
          </p:cNvPicPr>
          <p:nvPr/>
        </p:nvPicPr>
        <p:blipFill>
          <a:blip r:embed="rId2"/>
          <a:stretch>
            <a:fillRect/>
          </a:stretch>
        </p:blipFill>
        <p:spPr>
          <a:xfrm>
            <a:off x="358894" y="1455348"/>
            <a:ext cx="8439082" cy="4285885"/>
          </a:xfrm>
          <a:prstGeom prst="rect">
            <a:avLst/>
          </a:prstGeom>
        </p:spPr>
      </p:pic>
      <p:sp>
        <p:nvSpPr>
          <p:cNvPr id="6" name="TextBox 5">
            <a:extLst>
              <a:ext uri="{FF2B5EF4-FFF2-40B4-BE49-F238E27FC236}">
                <a16:creationId xmlns:a16="http://schemas.microsoft.com/office/drawing/2014/main" id="{ABE3E5EA-A3F5-C81A-5792-6D8B20FDC0E1}"/>
              </a:ext>
            </a:extLst>
          </p:cNvPr>
          <p:cNvSpPr txBox="1"/>
          <p:nvPr/>
        </p:nvSpPr>
        <p:spPr>
          <a:xfrm>
            <a:off x="3582649" y="6493833"/>
            <a:ext cx="5399235" cy="261610"/>
          </a:xfrm>
          <a:prstGeom prst="rect">
            <a:avLst/>
          </a:prstGeom>
          <a:noFill/>
        </p:spPr>
        <p:txBody>
          <a:bodyPr wrap="none" rtlCol="0">
            <a:spAutoFit/>
          </a:bodyPr>
          <a:lstStyle/>
          <a:p>
            <a:r>
              <a:rPr lang="en-CN" sz="1100" dirty="0"/>
              <a:t>Vialle et al., Nature Neuroscience, 2022; Doi: </a:t>
            </a:r>
            <a:r>
              <a:rPr lang="en-US" sz="1100" dirty="0">
                <a:effectLst/>
              </a:rPr>
              <a:t>https://</a:t>
            </a:r>
            <a:r>
              <a:rPr lang="en-US" sz="1100" dirty="0" err="1">
                <a:effectLst/>
              </a:rPr>
              <a:t>doi.org</a:t>
            </a:r>
            <a:r>
              <a:rPr lang="en-US" sz="1100" dirty="0">
                <a:effectLst/>
              </a:rPr>
              <a:t>/10.1038/s41593-022-01031-7</a:t>
            </a:r>
          </a:p>
        </p:txBody>
      </p:sp>
    </p:spTree>
    <p:extLst>
      <p:ext uri="{BB962C8B-B14F-4D97-AF65-F5344CB8AC3E}">
        <p14:creationId xmlns:p14="http://schemas.microsoft.com/office/powerpoint/2010/main" val="1371349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B83B-4855-2AA6-4D3B-7510DD0C8228}"/>
              </a:ext>
            </a:extLst>
          </p:cNvPr>
          <p:cNvSpPr>
            <a:spLocks noGrp="1"/>
          </p:cNvSpPr>
          <p:nvPr>
            <p:ph type="title"/>
          </p:nvPr>
        </p:nvSpPr>
        <p:spPr/>
        <p:txBody>
          <a:bodyPr/>
          <a:lstStyle/>
          <a:p>
            <a:r>
              <a:rPr lang="en-US" dirty="0"/>
              <a:t>P</a:t>
            </a:r>
            <a:r>
              <a:rPr lang="en-CN" dirty="0"/>
              <a:t>athogenicity prediction of SVs</a:t>
            </a:r>
          </a:p>
        </p:txBody>
      </p:sp>
      <p:sp>
        <p:nvSpPr>
          <p:cNvPr id="3" name="Content Placeholder 2">
            <a:extLst>
              <a:ext uri="{FF2B5EF4-FFF2-40B4-BE49-F238E27FC236}">
                <a16:creationId xmlns:a16="http://schemas.microsoft.com/office/drawing/2014/main" id="{1607786A-EF52-9E0C-C3F1-9B798B088600}"/>
              </a:ext>
            </a:extLst>
          </p:cNvPr>
          <p:cNvSpPr>
            <a:spLocks noGrp="1"/>
          </p:cNvSpPr>
          <p:nvPr>
            <p:ph idx="1"/>
          </p:nvPr>
        </p:nvSpPr>
        <p:spPr/>
        <p:txBody>
          <a:bodyPr/>
          <a:lstStyle/>
          <a:p>
            <a:r>
              <a:rPr lang="en-US" dirty="0" err="1"/>
              <a:t>StrVCTVRE</a:t>
            </a:r>
            <a:r>
              <a:rPr lang="en-US" dirty="0"/>
              <a:t>: designed for SVs that overlap exons</a:t>
            </a:r>
          </a:p>
          <a:p>
            <a:pPr lvl="1"/>
            <a:r>
              <a:rPr lang="en-US" dirty="0"/>
              <a:t>A random forest classifier</a:t>
            </a:r>
          </a:p>
        </p:txBody>
      </p:sp>
      <p:pic>
        <p:nvPicPr>
          <p:cNvPr id="5" name="Picture 4">
            <a:extLst>
              <a:ext uri="{FF2B5EF4-FFF2-40B4-BE49-F238E27FC236}">
                <a16:creationId xmlns:a16="http://schemas.microsoft.com/office/drawing/2014/main" id="{111C7146-9A4E-849F-EF5E-1D80C6F2331E}"/>
              </a:ext>
            </a:extLst>
          </p:cNvPr>
          <p:cNvPicPr>
            <a:picLocks noChangeAspect="1"/>
          </p:cNvPicPr>
          <p:nvPr/>
        </p:nvPicPr>
        <p:blipFill>
          <a:blip r:embed="rId2"/>
          <a:stretch>
            <a:fillRect/>
          </a:stretch>
        </p:blipFill>
        <p:spPr>
          <a:xfrm>
            <a:off x="96248" y="2632535"/>
            <a:ext cx="4865724" cy="2658993"/>
          </a:xfrm>
          <a:prstGeom prst="rect">
            <a:avLst/>
          </a:prstGeom>
        </p:spPr>
      </p:pic>
      <p:sp>
        <p:nvSpPr>
          <p:cNvPr id="6" name="TextBox 5">
            <a:extLst>
              <a:ext uri="{FF2B5EF4-FFF2-40B4-BE49-F238E27FC236}">
                <a16:creationId xmlns:a16="http://schemas.microsoft.com/office/drawing/2014/main" id="{DBF6E0BA-B322-E7ED-EBFD-57E2E1AED78C}"/>
              </a:ext>
            </a:extLst>
          </p:cNvPr>
          <p:cNvSpPr txBox="1"/>
          <p:nvPr/>
        </p:nvSpPr>
        <p:spPr>
          <a:xfrm>
            <a:off x="1514007" y="2195068"/>
            <a:ext cx="2036007" cy="369332"/>
          </a:xfrm>
          <a:prstGeom prst="rect">
            <a:avLst/>
          </a:prstGeom>
          <a:noFill/>
        </p:spPr>
        <p:txBody>
          <a:bodyPr wrap="none" rtlCol="0">
            <a:spAutoFit/>
          </a:bodyPr>
          <a:lstStyle/>
          <a:p>
            <a:r>
              <a:rPr lang="en-CN" u="sng" dirty="0"/>
              <a:t>Feature importance</a:t>
            </a:r>
          </a:p>
        </p:txBody>
      </p:sp>
      <p:pic>
        <p:nvPicPr>
          <p:cNvPr id="8" name="Picture 7">
            <a:extLst>
              <a:ext uri="{FF2B5EF4-FFF2-40B4-BE49-F238E27FC236}">
                <a16:creationId xmlns:a16="http://schemas.microsoft.com/office/drawing/2014/main" id="{7E40ECAB-4AAB-9546-81BA-C2789491C1C1}"/>
              </a:ext>
            </a:extLst>
          </p:cNvPr>
          <p:cNvPicPr>
            <a:picLocks noChangeAspect="1"/>
          </p:cNvPicPr>
          <p:nvPr/>
        </p:nvPicPr>
        <p:blipFill>
          <a:blip r:embed="rId3"/>
          <a:stretch>
            <a:fillRect/>
          </a:stretch>
        </p:blipFill>
        <p:spPr>
          <a:xfrm>
            <a:off x="5226300" y="2632535"/>
            <a:ext cx="2883379" cy="2751857"/>
          </a:xfrm>
          <a:prstGeom prst="rect">
            <a:avLst/>
          </a:prstGeom>
        </p:spPr>
      </p:pic>
      <p:sp>
        <p:nvSpPr>
          <p:cNvPr id="9" name="TextBox 8">
            <a:extLst>
              <a:ext uri="{FF2B5EF4-FFF2-40B4-BE49-F238E27FC236}">
                <a16:creationId xmlns:a16="http://schemas.microsoft.com/office/drawing/2014/main" id="{0146892F-44BA-1DD0-0009-BF47A4CF350C}"/>
              </a:ext>
            </a:extLst>
          </p:cNvPr>
          <p:cNvSpPr txBox="1"/>
          <p:nvPr/>
        </p:nvSpPr>
        <p:spPr>
          <a:xfrm>
            <a:off x="5862269" y="2195068"/>
            <a:ext cx="1391856" cy="369332"/>
          </a:xfrm>
          <a:prstGeom prst="rect">
            <a:avLst/>
          </a:prstGeom>
          <a:noFill/>
        </p:spPr>
        <p:txBody>
          <a:bodyPr wrap="none" rtlCol="0">
            <a:spAutoFit/>
          </a:bodyPr>
          <a:lstStyle/>
          <a:p>
            <a:r>
              <a:rPr lang="en-CN" u="sng" dirty="0"/>
              <a:t>Performance</a:t>
            </a:r>
          </a:p>
        </p:txBody>
      </p:sp>
      <p:sp>
        <p:nvSpPr>
          <p:cNvPr id="10" name="TextBox 9">
            <a:extLst>
              <a:ext uri="{FF2B5EF4-FFF2-40B4-BE49-F238E27FC236}">
                <a16:creationId xmlns:a16="http://schemas.microsoft.com/office/drawing/2014/main" id="{A7CFF0A8-ACAC-414F-0A04-00AD2DFA8BCD}"/>
              </a:ext>
            </a:extLst>
          </p:cNvPr>
          <p:cNvSpPr txBox="1"/>
          <p:nvPr/>
        </p:nvSpPr>
        <p:spPr>
          <a:xfrm>
            <a:off x="5515508" y="6576459"/>
            <a:ext cx="3477234" cy="261610"/>
          </a:xfrm>
          <a:prstGeom prst="rect">
            <a:avLst/>
          </a:prstGeom>
          <a:noFill/>
        </p:spPr>
        <p:txBody>
          <a:bodyPr wrap="none" rtlCol="0">
            <a:spAutoFit/>
          </a:bodyPr>
          <a:lstStyle/>
          <a:p>
            <a:r>
              <a:rPr lang="en-CN" sz="1100" dirty="0"/>
              <a:t>Sharo et al., AJHG, 2022; Doi: </a:t>
            </a:r>
            <a:r>
              <a:rPr lang="en-US" sz="1100" dirty="0"/>
              <a:t>10.1016/j.ajhg.2021.12.007</a:t>
            </a:r>
            <a:endParaRPr lang="en-CN" sz="1100" dirty="0"/>
          </a:p>
        </p:txBody>
      </p:sp>
    </p:spTree>
    <p:extLst>
      <p:ext uri="{BB962C8B-B14F-4D97-AF65-F5344CB8AC3E}">
        <p14:creationId xmlns:p14="http://schemas.microsoft.com/office/powerpoint/2010/main" val="3247370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2B7C-52BD-B255-95F7-457B62610E3E}"/>
              </a:ext>
            </a:extLst>
          </p:cNvPr>
          <p:cNvSpPr>
            <a:spLocks noGrp="1"/>
          </p:cNvSpPr>
          <p:nvPr>
            <p:ph type="title"/>
          </p:nvPr>
        </p:nvSpPr>
        <p:spPr>
          <a:xfrm>
            <a:off x="96248" y="52285"/>
            <a:ext cx="8297693" cy="767062"/>
          </a:xfrm>
        </p:spPr>
        <p:txBody>
          <a:bodyPr/>
          <a:lstStyle/>
          <a:p>
            <a:r>
              <a:rPr lang="en-US" dirty="0"/>
              <a:t>B</a:t>
            </a:r>
            <a:r>
              <a:rPr lang="en-CN" dirty="0"/>
              <a:t>enign variants Vs. Pathogenic variants</a:t>
            </a:r>
          </a:p>
        </p:txBody>
      </p:sp>
      <p:sp>
        <p:nvSpPr>
          <p:cNvPr id="5" name="Content Placeholder 4">
            <a:extLst>
              <a:ext uri="{FF2B5EF4-FFF2-40B4-BE49-F238E27FC236}">
                <a16:creationId xmlns:a16="http://schemas.microsoft.com/office/drawing/2014/main" id="{AB9D5A33-C8B3-4CA4-EB73-A7F4CAA1B037}"/>
              </a:ext>
            </a:extLst>
          </p:cNvPr>
          <p:cNvSpPr>
            <a:spLocks noGrp="1"/>
          </p:cNvSpPr>
          <p:nvPr>
            <p:ph idx="1"/>
          </p:nvPr>
        </p:nvSpPr>
        <p:spPr>
          <a:xfrm>
            <a:off x="319314" y="2452255"/>
            <a:ext cx="8418286" cy="3724708"/>
          </a:xfrm>
        </p:spPr>
        <p:txBody>
          <a:bodyPr/>
          <a:lstStyle/>
          <a:p>
            <a:r>
              <a:rPr lang="en-US" dirty="0"/>
              <a:t>Where can we find established pathogenic variants? Are there a collection of known pathogenic variants?</a:t>
            </a:r>
            <a:endParaRPr lang="en-CN" dirty="0"/>
          </a:p>
        </p:txBody>
      </p:sp>
    </p:spTree>
    <p:extLst>
      <p:ext uri="{BB962C8B-B14F-4D97-AF65-F5344CB8AC3E}">
        <p14:creationId xmlns:p14="http://schemas.microsoft.com/office/powerpoint/2010/main" val="2708670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B83B-4855-2AA6-4D3B-7510DD0C8228}"/>
              </a:ext>
            </a:extLst>
          </p:cNvPr>
          <p:cNvSpPr>
            <a:spLocks noGrp="1"/>
          </p:cNvSpPr>
          <p:nvPr>
            <p:ph type="title"/>
          </p:nvPr>
        </p:nvSpPr>
        <p:spPr/>
        <p:txBody>
          <a:bodyPr/>
          <a:lstStyle/>
          <a:p>
            <a:r>
              <a:rPr lang="en-US" dirty="0"/>
              <a:t>P</a:t>
            </a:r>
            <a:r>
              <a:rPr lang="en-CN" dirty="0"/>
              <a:t>athogenicity prediction models of SVs</a:t>
            </a:r>
          </a:p>
        </p:txBody>
      </p:sp>
      <p:sp>
        <p:nvSpPr>
          <p:cNvPr id="3" name="Content Placeholder 2">
            <a:extLst>
              <a:ext uri="{FF2B5EF4-FFF2-40B4-BE49-F238E27FC236}">
                <a16:creationId xmlns:a16="http://schemas.microsoft.com/office/drawing/2014/main" id="{1607786A-EF52-9E0C-C3F1-9B798B088600}"/>
              </a:ext>
            </a:extLst>
          </p:cNvPr>
          <p:cNvSpPr>
            <a:spLocks noGrp="1"/>
          </p:cNvSpPr>
          <p:nvPr>
            <p:ph idx="1"/>
          </p:nvPr>
        </p:nvSpPr>
        <p:spPr>
          <a:xfrm>
            <a:off x="319313" y="955617"/>
            <a:ext cx="4132765" cy="5221346"/>
          </a:xfrm>
        </p:spPr>
        <p:txBody>
          <a:bodyPr>
            <a:normAutofit fontScale="92500"/>
          </a:bodyPr>
          <a:lstStyle/>
          <a:p>
            <a:r>
              <a:rPr lang="en-CN" dirty="0"/>
              <a:t>SVFX</a:t>
            </a:r>
          </a:p>
          <a:p>
            <a:pPr lvl="1"/>
            <a:r>
              <a:rPr lang="en-US" sz="1600" dirty="0"/>
              <a:t>“We present a mechanism-agnostic machine learning-based workflow, called SVFX, to assign pathogenicity scores to somatic and germline SVs. In particular, we generate somatic and germline training models, which include genomic, epigenomic, and conservation-based features, for SV call sets in diseased and healthy individuals. We then apply SVFX to SVs in cancer and other diseases; SVFX achieves high accuracy in identifying pathogenic SVs. Predicted pathogenic SVs in cancer cohorts are enriched among known cancer genes and many cancer-related pathways.”</a:t>
            </a:r>
          </a:p>
          <a:p>
            <a:pPr marL="457200" lvl="1" indent="0">
              <a:buNone/>
            </a:pPr>
            <a:endParaRPr lang="en-CN" dirty="0"/>
          </a:p>
        </p:txBody>
      </p:sp>
      <p:pic>
        <p:nvPicPr>
          <p:cNvPr id="5" name="Picture 4">
            <a:extLst>
              <a:ext uri="{FF2B5EF4-FFF2-40B4-BE49-F238E27FC236}">
                <a16:creationId xmlns:a16="http://schemas.microsoft.com/office/drawing/2014/main" id="{2015A95A-DFDD-86A5-F6A8-ED79E8B36352}"/>
              </a:ext>
            </a:extLst>
          </p:cNvPr>
          <p:cNvPicPr>
            <a:picLocks noChangeAspect="1"/>
          </p:cNvPicPr>
          <p:nvPr/>
        </p:nvPicPr>
        <p:blipFill>
          <a:blip r:embed="rId2"/>
          <a:stretch>
            <a:fillRect/>
          </a:stretch>
        </p:blipFill>
        <p:spPr>
          <a:xfrm>
            <a:off x="4572000" y="879067"/>
            <a:ext cx="4358360" cy="5978933"/>
          </a:xfrm>
          <a:prstGeom prst="rect">
            <a:avLst/>
          </a:prstGeom>
        </p:spPr>
      </p:pic>
      <p:sp>
        <p:nvSpPr>
          <p:cNvPr id="6" name="TextBox 5">
            <a:extLst>
              <a:ext uri="{FF2B5EF4-FFF2-40B4-BE49-F238E27FC236}">
                <a16:creationId xmlns:a16="http://schemas.microsoft.com/office/drawing/2014/main" id="{6DF318AF-5E5C-9630-F384-4B234AB92BF8}"/>
              </a:ext>
            </a:extLst>
          </p:cNvPr>
          <p:cNvSpPr txBox="1"/>
          <p:nvPr/>
        </p:nvSpPr>
        <p:spPr>
          <a:xfrm>
            <a:off x="319313" y="6313233"/>
            <a:ext cx="3653080" cy="430887"/>
          </a:xfrm>
          <a:prstGeom prst="rect">
            <a:avLst/>
          </a:prstGeom>
          <a:noFill/>
        </p:spPr>
        <p:txBody>
          <a:bodyPr wrap="square" rtlCol="0">
            <a:spAutoFit/>
          </a:bodyPr>
          <a:lstStyle/>
          <a:p>
            <a:r>
              <a:rPr lang="en-CN" sz="1100" dirty="0"/>
              <a:t>Kumar et al., Genome Biology, 2020; Doi: </a:t>
            </a:r>
            <a:r>
              <a:rPr lang="en-US" sz="1100" dirty="0">
                <a:effectLst/>
              </a:rPr>
              <a:t>https://</a:t>
            </a:r>
            <a:r>
              <a:rPr lang="en-US" sz="1100" dirty="0" err="1">
                <a:effectLst/>
              </a:rPr>
              <a:t>doi.org</a:t>
            </a:r>
            <a:r>
              <a:rPr lang="en-US" sz="1100" dirty="0">
                <a:effectLst/>
              </a:rPr>
              <a:t>/10.1186/s13059-020-02178-x</a:t>
            </a:r>
          </a:p>
        </p:txBody>
      </p:sp>
    </p:spTree>
    <p:extLst>
      <p:ext uri="{BB962C8B-B14F-4D97-AF65-F5344CB8AC3E}">
        <p14:creationId xmlns:p14="http://schemas.microsoft.com/office/powerpoint/2010/main" val="1796337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D28BC-432D-BC89-0255-4F44E18826AA}"/>
              </a:ext>
            </a:extLst>
          </p:cNvPr>
          <p:cNvSpPr>
            <a:spLocks noGrp="1"/>
          </p:cNvSpPr>
          <p:nvPr>
            <p:ph type="title"/>
          </p:nvPr>
        </p:nvSpPr>
        <p:spPr/>
        <p:txBody>
          <a:bodyPr/>
          <a:lstStyle/>
          <a:p>
            <a:r>
              <a:rPr lang="en-US" dirty="0"/>
              <a:t>P</a:t>
            </a:r>
            <a:r>
              <a:rPr lang="en-CN" dirty="0"/>
              <a:t>athogenicity prediction models of SVs</a:t>
            </a:r>
          </a:p>
        </p:txBody>
      </p:sp>
      <p:sp>
        <p:nvSpPr>
          <p:cNvPr id="3" name="Content Placeholder 2">
            <a:extLst>
              <a:ext uri="{FF2B5EF4-FFF2-40B4-BE49-F238E27FC236}">
                <a16:creationId xmlns:a16="http://schemas.microsoft.com/office/drawing/2014/main" id="{0B390DBE-9DB9-9344-E013-B1D02DCF10B8}"/>
              </a:ext>
            </a:extLst>
          </p:cNvPr>
          <p:cNvSpPr>
            <a:spLocks noGrp="1"/>
          </p:cNvSpPr>
          <p:nvPr>
            <p:ph idx="1"/>
          </p:nvPr>
        </p:nvSpPr>
        <p:spPr/>
        <p:txBody>
          <a:bodyPr/>
          <a:lstStyle/>
          <a:p>
            <a:r>
              <a:rPr lang="en-CN" dirty="0"/>
              <a:t>DeepSVP</a:t>
            </a:r>
          </a:p>
          <a:p>
            <a:pPr lvl="1"/>
            <a:r>
              <a:rPr lang="en-US" sz="1200" dirty="0"/>
              <a:t>“We developed </a:t>
            </a:r>
            <a:r>
              <a:rPr lang="en-US" sz="1200" dirty="0" err="1"/>
              <a:t>DeepSVP</a:t>
            </a:r>
            <a:r>
              <a:rPr lang="en-US" sz="1200" dirty="0"/>
              <a:t>, a computational method to prioritize structural variants involved in genetic diseases by combining genomic and gene functions information. We incorporate phenotypes linked to genes, functions of gene products, gene expression in individual cell types and anatomical sites of expression, and systematically relate them to their phenotypic consequences through ontologies and machine learning. </a:t>
            </a:r>
            <a:r>
              <a:rPr lang="en-US" sz="1200" dirty="0" err="1"/>
              <a:t>DeepSVP</a:t>
            </a:r>
            <a:r>
              <a:rPr lang="en-US" sz="1200" dirty="0"/>
              <a:t> significantly improves the success rate of finding causative variants in several benchmarks and can identify novel pathogenic structural variants in consanguineous families.”</a:t>
            </a:r>
            <a:endParaRPr lang="en-CN" sz="1200" dirty="0"/>
          </a:p>
        </p:txBody>
      </p:sp>
      <p:pic>
        <p:nvPicPr>
          <p:cNvPr id="5" name="Picture 4">
            <a:extLst>
              <a:ext uri="{FF2B5EF4-FFF2-40B4-BE49-F238E27FC236}">
                <a16:creationId xmlns:a16="http://schemas.microsoft.com/office/drawing/2014/main" id="{C20477B2-8536-70AB-CF94-2310A0019020}"/>
              </a:ext>
            </a:extLst>
          </p:cNvPr>
          <p:cNvPicPr>
            <a:picLocks noChangeAspect="1"/>
          </p:cNvPicPr>
          <p:nvPr/>
        </p:nvPicPr>
        <p:blipFill>
          <a:blip r:embed="rId2"/>
          <a:stretch>
            <a:fillRect/>
          </a:stretch>
        </p:blipFill>
        <p:spPr>
          <a:xfrm>
            <a:off x="2548328" y="2863201"/>
            <a:ext cx="4896153" cy="3450032"/>
          </a:xfrm>
          <a:prstGeom prst="rect">
            <a:avLst/>
          </a:prstGeom>
        </p:spPr>
      </p:pic>
      <p:sp>
        <p:nvSpPr>
          <p:cNvPr id="6" name="TextBox 5">
            <a:extLst>
              <a:ext uri="{FF2B5EF4-FFF2-40B4-BE49-F238E27FC236}">
                <a16:creationId xmlns:a16="http://schemas.microsoft.com/office/drawing/2014/main" id="{ADCDA20E-419F-5610-F1D5-B7F367FDAA82}"/>
              </a:ext>
            </a:extLst>
          </p:cNvPr>
          <p:cNvSpPr txBox="1"/>
          <p:nvPr/>
        </p:nvSpPr>
        <p:spPr>
          <a:xfrm>
            <a:off x="4671301" y="6535931"/>
            <a:ext cx="4472699" cy="261610"/>
          </a:xfrm>
          <a:prstGeom prst="rect">
            <a:avLst/>
          </a:prstGeom>
          <a:noFill/>
        </p:spPr>
        <p:txBody>
          <a:bodyPr wrap="none" rtlCol="0">
            <a:spAutoFit/>
          </a:bodyPr>
          <a:lstStyle/>
          <a:p>
            <a:r>
              <a:rPr lang="en-US" sz="1100" dirty="0" err="1"/>
              <a:t>Althagafi</a:t>
            </a:r>
            <a:r>
              <a:rPr lang="en-US" sz="1100" dirty="0"/>
              <a:t> et al., Bioinformatics, 2021; Doi: 10.1093/bioinformatics/btab859</a:t>
            </a:r>
            <a:endParaRPr lang="en-CN" sz="1100" dirty="0"/>
          </a:p>
        </p:txBody>
      </p:sp>
    </p:spTree>
    <p:extLst>
      <p:ext uri="{BB962C8B-B14F-4D97-AF65-F5344CB8AC3E}">
        <p14:creationId xmlns:p14="http://schemas.microsoft.com/office/powerpoint/2010/main" val="3262890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1FDF-B02B-0304-EACB-763B359FBE60}"/>
              </a:ext>
            </a:extLst>
          </p:cNvPr>
          <p:cNvSpPr>
            <a:spLocks noGrp="1"/>
          </p:cNvSpPr>
          <p:nvPr>
            <p:ph type="title"/>
          </p:nvPr>
        </p:nvSpPr>
        <p:spPr/>
        <p:txBody>
          <a:bodyPr/>
          <a:lstStyle/>
          <a:p>
            <a:r>
              <a:rPr lang="en-US" dirty="0"/>
              <a:t>V</a:t>
            </a:r>
            <a:r>
              <a:rPr lang="en-CN" dirty="0"/>
              <a:t>alidation of potentially pathogenic variants</a:t>
            </a:r>
          </a:p>
        </p:txBody>
      </p:sp>
      <p:sp>
        <p:nvSpPr>
          <p:cNvPr id="3" name="Content Placeholder 2">
            <a:extLst>
              <a:ext uri="{FF2B5EF4-FFF2-40B4-BE49-F238E27FC236}">
                <a16:creationId xmlns:a16="http://schemas.microsoft.com/office/drawing/2014/main" id="{8AD9A8B0-3526-3505-2CF4-3FD09A7B6FE4}"/>
              </a:ext>
            </a:extLst>
          </p:cNvPr>
          <p:cNvSpPr>
            <a:spLocks noGrp="1"/>
          </p:cNvSpPr>
          <p:nvPr>
            <p:ph idx="1"/>
          </p:nvPr>
        </p:nvSpPr>
        <p:spPr/>
        <p:txBody>
          <a:bodyPr/>
          <a:lstStyle/>
          <a:p>
            <a:r>
              <a:rPr lang="en-US" dirty="0"/>
              <a:t>By o</a:t>
            </a:r>
            <a:r>
              <a:rPr lang="en-CN" dirty="0"/>
              <a:t>utside evidence</a:t>
            </a:r>
          </a:p>
          <a:p>
            <a:pPr lvl="1"/>
            <a:r>
              <a:rPr lang="en-US" dirty="0"/>
              <a:t>(1) R</a:t>
            </a:r>
            <a:r>
              <a:rPr lang="en-CN" dirty="0"/>
              <a:t>epeat the same procedure in outside datasets, or meta-analysis of many datasets</a:t>
            </a:r>
          </a:p>
          <a:p>
            <a:pPr lvl="1"/>
            <a:r>
              <a:rPr lang="en-CN" dirty="0"/>
              <a:t>(2) Identified by other reliable works as pathogenic variants, or there are identified pathogenic variants in the same location</a:t>
            </a:r>
          </a:p>
        </p:txBody>
      </p:sp>
    </p:spTree>
    <p:extLst>
      <p:ext uri="{BB962C8B-B14F-4D97-AF65-F5344CB8AC3E}">
        <p14:creationId xmlns:p14="http://schemas.microsoft.com/office/powerpoint/2010/main" val="289139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1FDF-B02B-0304-EACB-763B359FBE60}"/>
              </a:ext>
            </a:extLst>
          </p:cNvPr>
          <p:cNvSpPr>
            <a:spLocks noGrp="1"/>
          </p:cNvSpPr>
          <p:nvPr>
            <p:ph type="title"/>
          </p:nvPr>
        </p:nvSpPr>
        <p:spPr/>
        <p:txBody>
          <a:bodyPr/>
          <a:lstStyle/>
          <a:p>
            <a:r>
              <a:rPr lang="en-US" dirty="0"/>
              <a:t>V</a:t>
            </a:r>
            <a:r>
              <a:rPr lang="en-CN" dirty="0"/>
              <a:t>alidation of potentially pathogenic variants</a:t>
            </a:r>
          </a:p>
        </p:txBody>
      </p:sp>
      <p:sp>
        <p:nvSpPr>
          <p:cNvPr id="3" name="Content Placeholder 2">
            <a:extLst>
              <a:ext uri="{FF2B5EF4-FFF2-40B4-BE49-F238E27FC236}">
                <a16:creationId xmlns:a16="http://schemas.microsoft.com/office/drawing/2014/main" id="{8AD9A8B0-3526-3505-2CF4-3FD09A7B6FE4}"/>
              </a:ext>
            </a:extLst>
          </p:cNvPr>
          <p:cNvSpPr>
            <a:spLocks noGrp="1"/>
          </p:cNvSpPr>
          <p:nvPr>
            <p:ph idx="1"/>
          </p:nvPr>
        </p:nvSpPr>
        <p:spPr/>
        <p:txBody>
          <a:bodyPr/>
          <a:lstStyle/>
          <a:p>
            <a:r>
              <a:rPr lang="en-US" dirty="0"/>
              <a:t>B</a:t>
            </a:r>
            <a:r>
              <a:rPr lang="en-CN" dirty="0"/>
              <a:t>y functional experiments</a:t>
            </a:r>
          </a:p>
          <a:p>
            <a:pPr lvl="1"/>
            <a:r>
              <a:rPr lang="en-US" dirty="0"/>
              <a:t>R</a:t>
            </a:r>
            <a:r>
              <a:rPr lang="en-CN" dirty="0"/>
              <a:t>eporter essays in appropriate cells</a:t>
            </a:r>
          </a:p>
          <a:p>
            <a:pPr lvl="1"/>
            <a:r>
              <a:rPr lang="en-US" dirty="0"/>
              <a:t>G</a:t>
            </a:r>
            <a:r>
              <a:rPr lang="en-CN" dirty="0"/>
              <a:t>enome editing (e.g. CRISPR) of relevant cells</a:t>
            </a:r>
          </a:p>
          <a:p>
            <a:endParaRPr lang="en-CN" dirty="0"/>
          </a:p>
          <a:p>
            <a:r>
              <a:rPr lang="en-CN" dirty="0"/>
              <a:t>By animal models</a:t>
            </a:r>
          </a:p>
          <a:p>
            <a:pPr lvl="1"/>
            <a:r>
              <a:rPr lang="en-US" dirty="0"/>
              <a:t>S</a:t>
            </a:r>
            <a:r>
              <a:rPr lang="en-CN" dirty="0"/>
              <a:t>uch as mouse or money</a:t>
            </a:r>
          </a:p>
          <a:p>
            <a:endParaRPr lang="en-CN" dirty="0"/>
          </a:p>
          <a:p>
            <a:r>
              <a:rPr lang="en-CN" dirty="0"/>
              <a:t>By organoid models</a:t>
            </a:r>
          </a:p>
          <a:p>
            <a:pPr lvl="1"/>
            <a:r>
              <a:rPr lang="en-US" dirty="0"/>
              <a:t>M</a:t>
            </a:r>
            <a:r>
              <a:rPr lang="en-CN" dirty="0"/>
              <a:t>any different organs now have organoid models</a:t>
            </a:r>
          </a:p>
          <a:p>
            <a:pPr marL="0" indent="0">
              <a:buNone/>
            </a:pPr>
            <a:endParaRPr lang="en-CN" dirty="0"/>
          </a:p>
        </p:txBody>
      </p:sp>
    </p:spTree>
    <p:extLst>
      <p:ext uri="{BB962C8B-B14F-4D97-AF65-F5344CB8AC3E}">
        <p14:creationId xmlns:p14="http://schemas.microsoft.com/office/powerpoint/2010/main" val="3766636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1BD5-3578-CEA4-E933-5E9446D5D567}"/>
              </a:ext>
            </a:extLst>
          </p:cNvPr>
          <p:cNvSpPr>
            <a:spLocks noGrp="1"/>
          </p:cNvSpPr>
          <p:nvPr>
            <p:ph type="title"/>
          </p:nvPr>
        </p:nvSpPr>
        <p:spPr/>
        <p:txBody>
          <a:bodyPr/>
          <a:lstStyle/>
          <a:p>
            <a:r>
              <a:rPr lang="en-US" dirty="0"/>
              <a:t>In summary, what can we learn for a given variant?</a:t>
            </a:r>
            <a:endParaRPr lang="en-CN" dirty="0"/>
          </a:p>
        </p:txBody>
      </p:sp>
      <p:sp>
        <p:nvSpPr>
          <p:cNvPr id="3" name="Content Placeholder 2">
            <a:extLst>
              <a:ext uri="{FF2B5EF4-FFF2-40B4-BE49-F238E27FC236}">
                <a16:creationId xmlns:a16="http://schemas.microsoft.com/office/drawing/2014/main" id="{1E580FE1-D24F-96B3-A731-268F9F6B1648}"/>
              </a:ext>
            </a:extLst>
          </p:cNvPr>
          <p:cNvSpPr>
            <a:spLocks noGrp="1"/>
          </p:cNvSpPr>
          <p:nvPr>
            <p:ph idx="1"/>
          </p:nvPr>
        </p:nvSpPr>
        <p:spPr/>
        <p:txBody>
          <a:bodyPr/>
          <a:lstStyle/>
          <a:p>
            <a:r>
              <a:rPr lang="en-US" dirty="0"/>
              <a:t>S</a:t>
            </a:r>
            <a:r>
              <a:rPr lang="en-CN" dirty="0"/>
              <a:t>tatistical inference, from case Vs contorl comparisons</a:t>
            </a:r>
          </a:p>
          <a:p>
            <a:endParaRPr lang="en-CN" dirty="0"/>
          </a:p>
          <a:p>
            <a:r>
              <a:rPr lang="en-US" dirty="0"/>
              <a:t>Functional annotation</a:t>
            </a:r>
          </a:p>
          <a:p>
            <a:endParaRPr lang="en-US" dirty="0"/>
          </a:p>
          <a:p>
            <a:r>
              <a:rPr lang="en-US" dirty="0"/>
              <a:t>P</a:t>
            </a:r>
            <a:r>
              <a:rPr lang="en-CN" dirty="0"/>
              <a:t>athogenicity prediction</a:t>
            </a:r>
          </a:p>
          <a:p>
            <a:endParaRPr lang="en-CN" dirty="0"/>
          </a:p>
          <a:p>
            <a:r>
              <a:rPr lang="en-US" dirty="0"/>
              <a:t>Computational or experimental validations of the potential functional impact</a:t>
            </a:r>
            <a:endParaRPr lang="en-CN" dirty="0"/>
          </a:p>
        </p:txBody>
      </p:sp>
    </p:spTree>
    <p:extLst>
      <p:ext uri="{BB962C8B-B14F-4D97-AF65-F5344CB8AC3E}">
        <p14:creationId xmlns:p14="http://schemas.microsoft.com/office/powerpoint/2010/main" val="2182166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E97FD-136B-C8C6-AA00-AD063F3059B2}"/>
              </a:ext>
            </a:extLst>
          </p:cNvPr>
          <p:cNvSpPr>
            <a:spLocks noGrp="1"/>
          </p:cNvSpPr>
          <p:nvPr>
            <p:ph type="title"/>
          </p:nvPr>
        </p:nvSpPr>
        <p:spPr/>
        <p:txBody>
          <a:bodyPr>
            <a:normAutofit fontScale="90000"/>
          </a:bodyPr>
          <a:lstStyle/>
          <a:p>
            <a:r>
              <a:rPr lang="en-CN" dirty="0"/>
              <a:t>Example studies for determining pathogenic variants</a:t>
            </a:r>
          </a:p>
        </p:txBody>
      </p:sp>
      <p:sp>
        <p:nvSpPr>
          <p:cNvPr id="3" name="Content Placeholder 2">
            <a:extLst>
              <a:ext uri="{FF2B5EF4-FFF2-40B4-BE49-F238E27FC236}">
                <a16:creationId xmlns:a16="http://schemas.microsoft.com/office/drawing/2014/main" id="{046BF298-DFF3-FBF7-9C9E-FA23C4A2C107}"/>
              </a:ext>
            </a:extLst>
          </p:cNvPr>
          <p:cNvSpPr>
            <a:spLocks noGrp="1"/>
          </p:cNvSpPr>
          <p:nvPr>
            <p:ph idx="1"/>
          </p:nvPr>
        </p:nvSpPr>
        <p:spPr/>
        <p:txBody>
          <a:bodyPr/>
          <a:lstStyle/>
          <a:p>
            <a:r>
              <a:rPr lang="en-US" dirty="0"/>
              <a:t>W</a:t>
            </a:r>
            <a:r>
              <a:rPr lang="en-CN" dirty="0"/>
              <a:t>ith the development of sequencing technologies and accumulation of data, many cohort-based studies have emerged in the past few years, to determine pathogenic variants for various disorders</a:t>
            </a:r>
          </a:p>
          <a:p>
            <a:endParaRPr lang="en-CN" dirty="0"/>
          </a:p>
          <a:p>
            <a:r>
              <a:rPr lang="en-CN" dirty="0"/>
              <a:t>Here, a few examples based on exome or genome sequencing will be presented</a:t>
            </a:r>
          </a:p>
        </p:txBody>
      </p:sp>
    </p:spTree>
    <p:extLst>
      <p:ext uri="{BB962C8B-B14F-4D97-AF65-F5344CB8AC3E}">
        <p14:creationId xmlns:p14="http://schemas.microsoft.com/office/powerpoint/2010/main" val="2961115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886C-D57D-CBDB-3C50-9A2B35C21CD9}"/>
              </a:ext>
            </a:extLst>
          </p:cNvPr>
          <p:cNvSpPr>
            <a:spLocks noGrp="1"/>
          </p:cNvSpPr>
          <p:nvPr>
            <p:ph type="title"/>
          </p:nvPr>
        </p:nvSpPr>
        <p:spPr/>
        <p:txBody>
          <a:bodyPr>
            <a:normAutofit fontScale="90000"/>
          </a:bodyPr>
          <a:lstStyle/>
          <a:p>
            <a:r>
              <a:rPr lang="en-CN" dirty="0"/>
              <a:t>(1) </a:t>
            </a:r>
            <a:r>
              <a:rPr lang="en-US" altLang="zh-CN" sz="2800" dirty="0"/>
              <a:t>Exome-based newborn screening for metabolic disorders</a:t>
            </a:r>
            <a:endParaRPr lang="en-CN" dirty="0"/>
          </a:p>
        </p:txBody>
      </p:sp>
      <p:pic>
        <p:nvPicPr>
          <p:cNvPr id="5" name="Picture 4">
            <a:extLst>
              <a:ext uri="{FF2B5EF4-FFF2-40B4-BE49-F238E27FC236}">
                <a16:creationId xmlns:a16="http://schemas.microsoft.com/office/drawing/2014/main" id="{225A2A0D-8864-6FF7-5592-58AEC1A54AB1}"/>
              </a:ext>
            </a:extLst>
          </p:cNvPr>
          <p:cNvPicPr>
            <a:picLocks noChangeAspect="1"/>
          </p:cNvPicPr>
          <p:nvPr/>
        </p:nvPicPr>
        <p:blipFill>
          <a:blip r:embed="rId2"/>
          <a:stretch>
            <a:fillRect/>
          </a:stretch>
        </p:blipFill>
        <p:spPr>
          <a:xfrm>
            <a:off x="336088" y="1968440"/>
            <a:ext cx="7772400" cy="4252662"/>
          </a:xfrm>
          <a:prstGeom prst="rect">
            <a:avLst/>
          </a:prstGeom>
        </p:spPr>
      </p:pic>
      <p:sp>
        <p:nvSpPr>
          <p:cNvPr id="6" name="TextBox 5">
            <a:extLst>
              <a:ext uri="{FF2B5EF4-FFF2-40B4-BE49-F238E27FC236}">
                <a16:creationId xmlns:a16="http://schemas.microsoft.com/office/drawing/2014/main" id="{FE6BD159-342C-E5AA-F2BF-85D4F401FD59}"/>
              </a:ext>
            </a:extLst>
          </p:cNvPr>
          <p:cNvSpPr txBox="1"/>
          <p:nvPr/>
        </p:nvSpPr>
        <p:spPr>
          <a:xfrm>
            <a:off x="1229193" y="1603949"/>
            <a:ext cx="1702004" cy="369332"/>
          </a:xfrm>
          <a:prstGeom prst="rect">
            <a:avLst/>
          </a:prstGeom>
          <a:noFill/>
        </p:spPr>
        <p:txBody>
          <a:bodyPr wrap="none" rtlCol="0">
            <a:spAutoFit/>
          </a:bodyPr>
          <a:lstStyle/>
          <a:p>
            <a:r>
              <a:rPr lang="en-US" b="1" i="1" u="sng" dirty="0"/>
              <a:t>T</a:t>
            </a:r>
            <a:r>
              <a:rPr lang="en-CN" b="1" i="1" u="sng" dirty="0"/>
              <a:t>he motivation:</a:t>
            </a:r>
          </a:p>
        </p:txBody>
      </p:sp>
      <p:sp>
        <p:nvSpPr>
          <p:cNvPr id="7" name="TextBox 6">
            <a:extLst>
              <a:ext uri="{FF2B5EF4-FFF2-40B4-BE49-F238E27FC236}">
                <a16:creationId xmlns:a16="http://schemas.microsoft.com/office/drawing/2014/main" id="{C914BF26-95EF-F753-4744-CC8B61F809D7}"/>
              </a:ext>
            </a:extLst>
          </p:cNvPr>
          <p:cNvSpPr txBox="1"/>
          <p:nvPr/>
        </p:nvSpPr>
        <p:spPr>
          <a:xfrm>
            <a:off x="3903463" y="6596390"/>
            <a:ext cx="5240537" cy="261610"/>
          </a:xfrm>
          <a:prstGeom prst="rect">
            <a:avLst/>
          </a:prstGeom>
          <a:noFill/>
        </p:spPr>
        <p:txBody>
          <a:bodyPr wrap="none" rtlCol="0">
            <a:spAutoFit/>
          </a:bodyPr>
          <a:lstStyle/>
          <a:p>
            <a:r>
              <a:rPr lang="en-CN" sz="1100" dirty="0"/>
              <a:t>Adhikari et al., Nature Medicine, 2020; Doi: </a:t>
            </a:r>
            <a:r>
              <a:rPr lang="en-US" sz="1100" b="0" i="0" u="none" strike="noStrike" dirty="0">
                <a:solidFill>
                  <a:srgbClr val="222222"/>
                </a:solidFill>
                <a:effectLst/>
              </a:rPr>
              <a:t>https://</a:t>
            </a:r>
            <a:r>
              <a:rPr lang="en-US" sz="1100" b="0" i="0" u="none" strike="noStrike" dirty="0" err="1">
                <a:solidFill>
                  <a:srgbClr val="222222"/>
                </a:solidFill>
                <a:effectLst/>
              </a:rPr>
              <a:t>doi.org</a:t>
            </a:r>
            <a:r>
              <a:rPr lang="en-US" sz="1100" b="0" i="0" u="none" strike="noStrike" dirty="0">
                <a:solidFill>
                  <a:srgbClr val="222222"/>
                </a:solidFill>
                <a:effectLst/>
              </a:rPr>
              <a:t>/10.1038/s41591-020-0966-5</a:t>
            </a:r>
            <a:endParaRPr lang="en-CN" sz="1100" dirty="0"/>
          </a:p>
        </p:txBody>
      </p:sp>
    </p:spTree>
    <p:extLst>
      <p:ext uri="{BB962C8B-B14F-4D97-AF65-F5344CB8AC3E}">
        <p14:creationId xmlns:p14="http://schemas.microsoft.com/office/powerpoint/2010/main" val="3126615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886C-D57D-CBDB-3C50-9A2B35C21CD9}"/>
              </a:ext>
            </a:extLst>
          </p:cNvPr>
          <p:cNvSpPr>
            <a:spLocks noGrp="1"/>
          </p:cNvSpPr>
          <p:nvPr>
            <p:ph type="title"/>
          </p:nvPr>
        </p:nvSpPr>
        <p:spPr/>
        <p:txBody>
          <a:bodyPr>
            <a:normAutofit fontScale="90000"/>
          </a:bodyPr>
          <a:lstStyle/>
          <a:p>
            <a:r>
              <a:rPr lang="en-CN" dirty="0"/>
              <a:t>(1) </a:t>
            </a:r>
            <a:r>
              <a:rPr lang="en-US" altLang="zh-CN" sz="2800" dirty="0"/>
              <a:t>Exome-based newborn screening for metabolic disorders</a:t>
            </a:r>
            <a:endParaRPr lang="en-CN" dirty="0"/>
          </a:p>
        </p:txBody>
      </p:sp>
      <p:sp>
        <p:nvSpPr>
          <p:cNvPr id="6" name="TextBox 5">
            <a:extLst>
              <a:ext uri="{FF2B5EF4-FFF2-40B4-BE49-F238E27FC236}">
                <a16:creationId xmlns:a16="http://schemas.microsoft.com/office/drawing/2014/main" id="{FE6BD159-342C-E5AA-F2BF-85D4F401FD59}"/>
              </a:ext>
            </a:extLst>
          </p:cNvPr>
          <p:cNvSpPr txBox="1"/>
          <p:nvPr/>
        </p:nvSpPr>
        <p:spPr>
          <a:xfrm>
            <a:off x="1229193" y="1543987"/>
            <a:ext cx="1277914" cy="369332"/>
          </a:xfrm>
          <a:prstGeom prst="rect">
            <a:avLst/>
          </a:prstGeom>
          <a:noFill/>
        </p:spPr>
        <p:txBody>
          <a:bodyPr wrap="none" rtlCol="0">
            <a:spAutoFit/>
          </a:bodyPr>
          <a:lstStyle/>
          <a:p>
            <a:r>
              <a:rPr lang="en-US" b="1" i="1" u="sng" dirty="0"/>
              <a:t>T</a:t>
            </a:r>
            <a:r>
              <a:rPr lang="en-CN" b="1" i="1" u="sng" dirty="0"/>
              <a:t>he design:</a:t>
            </a:r>
          </a:p>
        </p:txBody>
      </p:sp>
      <p:sp>
        <p:nvSpPr>
          <p:cNvPr id="7" name="TextBox 6">
            <a:extLst>
              <a:ext uri="{FF2B5EF4-FFF2-40B4-BE49-F238E27FC236}">
                <a16:creationId xmlns:a16="http://schemas.microsoft.com/office/drawing/2014/main" id="{C914BF26-95EF-F753-4744-CC8B61F809D7}"/>
              </a:ext>
            </a:extLst>
          </p:cNvPr>
          <p:cNvSpPr txBox="1"/>
          <p:nvPr/>
        </p:nvSpPr>
        <p:spPr>
          <a:xfrm>
            <a:off x="3903463" y="6596390"/>
            <a:ext cx="5240537" cy="261610"/>
          </a:xfrm>
          <a:prstGeom prst="rect">
            <a:avLst/>
          </a:prstGeom>
          <a:noFill/>
        </p:spPr>
        <p:txBody>
          <a:bodyPr wrap="none" rtlCol="0">
            <a:spAutoFit/>
          </a:bodyPr>
          <a:lstStyle/>
          <a:p>
            <a:r>
              <a:rPr lang="en-CN" sz="1100" dirty="0"/>
              <a:t>Adhikari et al., Nature Medicine, 2020; Doi: </a:t>
            </a:r>
            <a:r>
              <a:rPr lang="en-US" sz="1100" b="0" i="0" u="none" strike="noStrike" dirty="0">
                <a:solidFill>
                  <a:srgbClr val="222222"/>
                </a:solidFill>
                <a:effectLst/>
              </a:rPr>
              <a:t>https://</a:t>
            </a:r>
            <a:r>
              <a:rPr lang="en-US" sz="1100" b="0" i="0" u="none" strike="noStrike" dirty="0" err="1">
                <a:solidFill>
                  <a:srgbClr val="222222"/>
                </a:solidFill>
                <a:effectLst/>
              </a:rPr>
              <a:t>doi.org</a:t>
            </a:r>
            <a:r>
              <a:rPr lang="en-US" sz="1100" b="0" i="0" u="none" strike="noStrike" dirty="0">
                <a:solidFill>
                  <a:srgbClr val="222222"/>
                </a:solidFill>
                <a:effectLst/>
              </a:rPr>
              <a:t>/10.1038/s41591-020-0966-5</a:t>
            </a:r>
            <a:endParaRPr lang="en-CN" sz="1100" dirty="0"/>
          </a:p>
        </p:txBody>
      </p:sp>
      <p:pic>
        <p:nvPicPr>
          <p:cNvPr id="8" name="Picture 7">
            <a:extLst>
              <a:ext uri="{FF2B5EF4-FFF2-40B4-BE49-F238E27FC236}">
                <a16:creationId xmlns:a16="http://schemas.microsoft.com/office/drawing/2014/main" id="{52492B3E-2782-B7AE-DCEE-2455CC1A871D}"/>
              </a:ext>
            </a:extLst>
          </p:cNvPr>
          <p:cNvPicPr>
            <a:picLocks noChangeAspect="1"/>
          </p:cNvPicPr>
          <p:nvPr/>
        </p:nvPicPr>
        <p:blipFill>
          <a:blip r:embed="rId2"/>
          <a:stretch>
            <a:fillRect/>
          </a:stretch>
        </p:blipFill>
        <p:spPr>
          <a:xfrm>
            <a:off x="406400" y="2048228"/>
            <a:ext cx="8438310" cy="4127717"/>
          </a:xfrm>
          <a:prstGeom prst="rect">
            <a:avLst/>
          </a:prstGeom>
        </p:spPr>
      </p:pic>
    </p:spTree>
    <p:extLst>
      <p:ext uri="{BB962C8B-B14F-4D97-AF65-F5344CB8AC3E}">
        <p14:creationId xmlns:p14="http://schemas.microsoft.com/office/powerpoint/2010/main" val="3137280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6FBF-B99E-03A2-7144-EA94E77E2722}"/>
              </a:ext>
            </a:extLst>
          </p:cNvPr>
          <p:cNvSpPr>
            <a:spLocks noGrp="1"/>
          </p:cNvSpPr>
          <p:nvPr>
            <p:ph type="title"/>
          </p:nvPr>
        </p:nvSpPr>
        <p:spPr/>
        <p:txBody>
          <a:bodyPr>
            <a:normAutofit fontScale="90000"/>
          </a:bodyPr>
          <a:lstStyle/>
          <a:p>
            <a:r>
              <a:rPr lang="en-US" dirty="0"/>
              <a:t>(2) Exome-based g</a:t>
            </a:r>
            <a:r>
              <a:rPr lang="en-CN" dirty="0"/>
              <a:t>enome-wide association study for Alzheimer’s disease</a:t>
            </a:r>
          </a:p>
        </p:txBody>
      </p:sp>
      <p:sp>
        <p:nvSpPr>
          <p:cNvPr id="5" name="TextBox 4">
            <a:extLst>
              <a:ext uri="{FF2B5EF4-FFF2-40B4-BE49-F238E27FC236}">
                <a16:creationId xmlns:a16="http://schemas.microsoft.com/office/drawing/2014/main" id="{7C5021EE-B37A-FEC2-4873-2FF2B98A5398}"/>
              </a:ext>
            </a:extLst>
          </p:cNvPr>
          <p:cNvSpPr txBox="1"/>
          <p:nvPr/>
        </p:nvSpPr>
        <p:spPr>
          <a:xfrm>
            <a:off x="3821941" y="6488668"/>
            <a:ext cx="4572000" cy="261610"/>
          </a:xfrm>
          <a:prstGeom prst="rect">
            <a:avLst/>
          </a:prstGeom>
          <a:noFill/>
        </p:spPr>
        <p:txBody>
          <a:bodyPr wrap="square">
            <a:spAutoFit/>
          </a:bodyPr>
          <a:lstStyle/>
          <a:p>
            <a:r>
              <a:rPr lang="en-US" sz="1100" dirty="0" err="1"/>
              <a:t>Holstege</a:t>
            </a:r>
            <a:r>
              <a:rPr lang="en-US" sz="1100" dirty="0"/>
              <a:t> et al., Nature Genetics, 2022; Doi: 10.1038/s41588-022-01208-7</a:t>
            </a:r>
            <a:endParaRPr lang="en-CN" sz="1100" dirty="0"/>
          </a:p>
        </p:txBody>
      </p:sp>
      <p:sp>
        <p:nvSpPr>
          <p:cNvPr id="7" name="TextBox 6">
            <a:extLst>
              <a:ext uri="{FF2B5EF4-FFF2-40B4-BE49-F238E27FC236}">
                <a16:creationId xmlns:a16="http://schemas.microsoft.com/office/drawing/2014/main" id="{9596A005-6F66-4AFD-48A8-DBD41DBCEAC5}"/>
              </a:ext>
            </a:extLst>
          </p:cNvPr>
          <p:cNvSpPr txBox="1"/>
          <p:nvPr/>
        </p:nvSpPr>
        <p:spPr>
          <a:xfrm>
            <a:off x="96248" y="849327"/>
            <a:ext cx="8118362" cy="646331"/>
          </a:xfrm>
          <a:prstGeom prst="rect">
            <a:avLst/>
          </a:prstGeom>
          <a:noFill/>
        </p:spPr>
        <p:txBody>
          <a:bodyPr wrap="square">
            <a:spAutoFit/>
          </a:bodyPr>
          <a:lstStyle/>
          <a:p>
            <a:pPr algn="l"/>
            <a:r>
              <a:rPr lang="en-US" b="1" i="0" u="none" strike="noStrike" dirty="0">
                <a:solidFill>
                  <a:srgbClr val="212121"/>
                </a:solidFill>
                <a:effectLst/>
                <a:latin typeface="Merriweather" panose="020F0502020204030204" pitchFamily="34" charset="0"/>
              </a:rPr>
              <a:t>Exome sequencing identifies rare damaging variants in ATP8B4 and ABCA1 as risk factors for Alzheimer's disease</a:t>
            </a:r>
          </a:p>
        </p:txBody>
      </p:sp>
      <p:pic>
        <p:nvPicPr>
          <p:cNvPr id="12" name="Picture 11">
            <a:extLst>
              <a:ext uri="{FF2B5EF4-FFF2-40B4-BE49-F238E27FC236}">
                <a16:creationId xmlns:a16="http://schemas.microsoft.com/office/drawing/2014/main" id="{37EB5E71-1B21-6D55-8BCB-AD5EF74443A6}"/>
              </a:ext>
            </a:extLst>
          </p:cNvPr>
          <p:cNvPicPr>
            <a:picLocks noChangeAspect="1"/>
          </p:cNvPicPr>
          <p:nvPr/>
        </p:nvPicPr>
        <p:blipFill rotWithShape="1">
          <a:blip r:embed="rId2"/>
          <a:srcRect t="4892" r="49798" b="55443"/>
          <a:stretch/>
        </p:blipFill>
        <p:spPr>
          <a:xfrm>
            <a:off x="699170" y="1487283"/>
            <a:ext cx="7694771" cy="5033436"/>
          </a:xfrm>
          <a:prstGeom prst="rect">
            <a:avLst/>
          </a:prstGeom>
        </p:spPr>
      </p:pic>
    </p:spTree>
    <p:extLst>
      <p:ext uri="{BB962C8B-B14F-4D97-AF65-F5344CB8AC3E}">
        <p14:creationId xmlns:p14="http://schemas.microsoft.com/office/powerpoint/2010/main" val="105705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D57E-AB12-45DD-58AD-2B688AA5CC6D}"/>
              </a:ext>
            </a:extLst>
          </p:cNvPr>
          <p:cNvSpPr>
            <a:spLocks noGrp="1"/>
          </p:cNvSpPr>
          <p:nvPr>
            <p:ph type="title"/>
          </p:nvPr>
        </p:nvSpPr>
        <p:spPr/>
        <p:txBody>
          <a:bodyPr/>
          <a:lstStyle/>
          <a:p>
            <a:r>
              <a:rPr lang="en-CN" dirty="0"/>
              <a:t>How to build your own pipeline?</a:t>
            </a:r>
          </a:p>
        </p:txBody>
      </p:sp>
      <p:sp>
        <p:nvSpPr>
          <p:cNvPr id="3" name="Content Placeholder 2">
            <a:extLst>
              <a:ext uri="{FF2B5EF4-FFF2-40B4-BE49-F238E27FC236}">
                <a16:creationId xmlns:a16="http://schemas.microsoft.com/office/drawing/2014/main" id="{DE4EE5DB-FDCD-69A0-C668-227F29BC566B}"/>
              </a:ext>
            </a:extLst>
          </p:cNvPr>
          <p:cNvSpPr>
            <a:spLocks noGrp="1"/>
          </p:cNvSpPr>
          <p:nvPr>
            <p:ph idx="1"/>
          </p:nvPr>
        </p:nvSpPr>
        <p:spPr/>
        <p:txBody>
          <a:bodyPr/>
          <a:lstStyle/>
          <a:p>
            <a:r>
              <a:rPr lang="en-US" dirty="0"/>
              <a:t>T</a:t>
            </a:r>
            <a:r>
              <a:rPr lang="en-CN" dirty="0"/>
              <a:t>hings to consider?</a:t>
            </a:r>
          </a:p>
          <a:p>
            <a:pPr lvl="1"/>
            <a:r>
              <a:rPr lang="en-US" dirty="0"/>
              <a:t>F</a:t>
            </a:r>
            <a:r>
              <a:rPr lang="en-CN" dirty="0"/>
              <a:t>rom study design to pathogenic variants identification</a:t>
            </a:r>
          </a:p>
          <a:p>
            <a:pPr lvl="1"/>
            <a:r>
              <a:rPr lang="en-CN" dirty="0"/>
              <a:t>Please review the last three classes, and then design a study framework for determining common and rare SVs contributing to Schizophrenia based on a Chinese cohort of 2000 people (1000 case Vs. 1000 control). Please state in details what you need to consider in every step. </a:t>
            </a:r>
          </a:p>
        </p:txBody>
      </p:sp>
      <p:sp>
        <p:nvSpPr>
          <p:cNvPr id="4" name="TextBox 3">
            <a:extLst>
              <a:ext uri="{FF2B5EF4-FFF2-40B4-BE49-F238E27FC236}">
                <a16:creationId xmlns:a16="http://schemas.microsoft.com/office/drawing/2014/main" id="{EAD4032F-4B6C-F542-AB6B-19275D90F0BB}"/>
              </a:ext>
            </a:extLst>
          </p:cNvPr>
          <p:cNvSpPr txBox="1"/>
          <p:nvPr/>
        </p:nvSpPr>
        <p:spPr>
          <a:xfrm>
            <a:off x="2999646" y="3566290"/>
            <a:ext cx="3144707" cy="830997"/>
          </a:xfrm>
          <a:prstGeom prst="rect">
            <a:avLst/>
          </a:prstGeom>
          <a:noFill/>
        </p:spPr>
        <p:txBody>
          <a:bodyPr wrap="none" rtlCol="0">
            <a:spAutoFit/>
          </a:bodyPr>
          <a:lstStyle/>
          <a:p>
            <a:r>
              <a:rPr lang="en-CN" sz="4800" dirty="0"/>
              <a:t>Homework!</a:t>
            </a:r>
          </a:p>
        </p:txBody>
      </p:sp>
    </p:spTree>
    <p:extLst>
      <p:ext uri="{BB962C8B-B14F-4D97-AF65-F5344CB8AC3E}">
        <p14:creationId xmlns:p14="http://schemas.microsoft.com/office/powerpoint/2010/main" val="4113090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B8E8-E669-AA01-26CD-E8359321DC73}"/>
              </a:ext>
            </a:extLst>
          </p:cNvPr>
          <p:cNvSpPr>
            <a:spLocks noGrp="1"/>
          </p:cNvSpPr>
          <p:nvPr>
            <p:ph type="title"/>
          </p:nvPr>
        </p:nvSpPr>
        <p:spPr/>
        <p:txBody>
          <a:bodyPr/>
          <a:lstStyle/>
          <a:p>
            <a:r>
              <a:rPr lang="en-US" dirty="0"/>
              <a:t>B</a:t>
            </a:r>
            <a:r>
              <a:rPr lang="en-CN" dirty="0"/>
              <a:t>enign variants Vs. Pathogenic variants</a:t>
            </a:r>
          </a:p>
        </p:txBody>
      </p:sp>
      <p:sp>
        <p:nvSpPr>
          <p:cNvPr id="3" name="Content Placeholder 2">
            <a:extLst>
              <a:ext uri="{FF2B5EF4-FFF2-40B4-BE49-F238E27FC236}">
                <a16:creationId xmlns:a16="http://schemas.microsoft.com/office/drawing/2014/main" id="{C363DBCB-CD83-ECF0-47F9-246707F9FAFE}"/>
              </a:ext>
            </a:extLst>
          </p:cNvPr>
          <p:cNvSpPr>
            <a:spLocks noGrp="1"/>
          </p:cNvSpPr>
          <p:nvPr>
            <p:ph idx="1"/>
          </p:nvPr>
        </p:nvSpPr>
        <p:spPr/>
        <p:txBody>
          <a:bodyPr/>
          <a:lstStyle/>
          <a:p>
            <a:r>
              <a:rPr lang="en-CN" dirty="0"/>
              <a:t>ClinVAR</a:t>
            </a:r>
          </a:p>
          <a:p>
            <a:pPr lvl="1"/>
            <a:r>
              <a:rPr lang="en-US" b="0" i="0" u="none" strike="noStrike" dirty="0" err="1">
                <a:solidFill>
                  <a:srgbClr val="000000"/>
                </a:solidFill>
                <a:effectLst/>
                <a:latin typeface="arial" panose="020B0604020202020204" pitchFamily="34" charset="0"/>
              </a:rPr>
              <a:t>ClinVar</a:t>
            </a:r>
            <a:r>
              <a:rPr lang="en-US" b="0" i="0" u="none" strike="noStrike" dirty="0">
                <a:solidFill>
                  <a:srgbClr val="000000"/>
                </a:solidFill>
                <a:effectLst/>
                <a:latin typeface="arial" panose="020B0604020202020204" pitchFamily="34" charset="0"/>
              </a:rPr>
              <a:t> is a freely accessible, public archive of reports of human variations classified for diseases and drug responses, with </a:t>
            </a:r>
            <a:r>
              <a:rPr lang="en-US" b="1" i="1" u="none" strike="noStrike" dirty="0">
                <a:solidFill>
                  <a:schemeClr val="accent1"/>
                </a:solidFill>
                <a:effectLst/>
                <a:latin typeface="arial" panose="020B0604020202020204" pitchFamily="34" charset="0"/>
              </a:rPr>
              <a:t>supporting evidence</a:t>
            </a:r>
            <a:r>
              <a:rPr lang="en-US" b="0" i="0" u="none" strike="noStrike" dirty="0">
                <a:solidFill>
                  <a:srgbClr val="000000"/>
                </a:solidFill>
                <a:effectLst/>
                <a:latin typeface="arial" panose="020B0604020202020204" pitchFamily="34" charset="0"/>
              </a:rPr>
              <a:t>.</a:t>
            </a:r>
            <a:endParaRPr lang="en-CN" dirty="0"/>
          </a:p>
        </p:txBody>
      </p:sp>
      <p:sp>
        <p:nvSpPr>
          <p:cNvPr id="7" name="TextBox 6">
            <a:extLst>
              <a:ext uri="{FF2B5EF4-FFF2-40B4-BE49-F238E27FC236}">
                <a16:creationId xmlns:a16="http://schemas.microsoft.com/office/drawing/2014/main" id="{CC5864F0-B489-4D5A-E2F6-E913078ECED9}"/>
              </a:ext>
            </a:extLst>
          </p:cNvPr>
          <p:cNvSpPr txBox="1"/>
          <p:nvPr/>
        </p:nvSpPr>
        <p:spPr>
          <a:xfrm>
            <a:off x="6577314" y="6544105"/>
            <a:ext cx="2566686" cy="261610"/>
          </a:xfrm>
          <a:prstGeom prst="rect">
            <a:avLst/>
          </a:prstGeom>
          <a:noFill/>
        </p:spPr>
        <p:txBody>
          <a:bodyPr wrap="square">
            <a:spAutoFit/>
          </a:bodyPr>
          <a:lstStyle/>
          <a:p>
            <a:r>
              <a:rPr lang="en-CN" sz="1100" dirty="0"/>
              <a:t>https://www.ncbi.nlm.nih.gov/clinvar/</a:t>
            </a:r>
          </a:p>
        </p:txBody>
      </p:sp>
      <p:pic>
        <p:nvPicPr>
          <p:cNvPr id="9" name="Picture 8">
            <a:extLst>
              <a:ext uri="{FF2B5EF4-FFF2-40B4-BE49-F238E27FC236}">
                <a16:creationId xmlns:a16="http://schemas.microsoft.com/office/drawing/2014/main" id="{4D30428C-687B-9A5F-1E9E-B26A07EA9A2E}"/>
              </a:ext>
            </a:extLst>
          </p:cNvPr>
          <p:cNvPicPr>
            <a:picLocks noChangeAspect="1"/>
          </p:cNvPicPr>
          <p:nvPr/>
        </p:nvPicPr>
        <p:blipFill>
          <a:blip r:embed="rId2"/>
          <a:stretch>
            <a:fillRect/>
          </a:stretch>
        </p:blipFill>
        <p:spPr>
          <a:xfrm>
            <a:off x="917296" y="2619736"/>
            <a:ext cx="7772400" cy="3740798"/>
          </a:xfrm>
          <a:prstGeom prst="rect">
            <a:avLst/>
          </a:prstGeom>
        </p:spPr>
      </p:pic>
    </p:spTree>
    <p:extLst>
      <p:ext uri="{BB962C8B-B14F-4D97-AF65-F5344CB8AC3E}">
        <p14:creationId xmlns:p14="http://schemas.microsoft.com/office/powerpoint/2010/main" val="1340839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D324-3703-0B46-9199-90F6A69ABDDD}"/>
              </a:ext>
            </a:extLst>
          </p:cNvPr>
          <p:cNvSpPr>
            <a:spLocks noGrp="1"/>
          </p:cNvSpPr>
          <p:nvPr>
            <p:ph type="title"/>
          </p:nvPr>
        </p:nvSpPr>
        <p:spPr/>
        <p:txBody>
          <a:bodyPr/>
          <a:lstStyle/>
          <a:p>
            <a:r>
              <a:rPr lang="en-US" dirty="0"/>
              <a:t>S</a:t>
            </a:r>
            <a:r>
              <a:rPr lang="en-CN" dirty="0"/>
              <a:t>ummary</a:t>
            </a:r>
          </a:p>
        </p:txBody>
      </p:sp>
      <p:sp>
        <p:nvSpPr>
          <p:cNvPr id="3" name="Content Placeholder 2">
            <a:extLst>
              <a:ext uri="{FF2B5EF4-FFF2-40B4-BE49-F238E27FC236}">
                <a16:creationId xmlns:a16="http://schemas.microsoft.com/office/drawing/2014/main" id="{B71BE1F9-E023-C6FC-6DED-B65CBA008938}"/>
              </a:ext>
            </a:extLst>
          </p:cNvPr>
          <p:cNvSpPr>
            <a:spLocks noGrp="1"/>
          </p:cNvSpPr>
          <p:nvPr>
            <p:ph idx="1"/>
          </p:nvPr>
        </p:nvSpPr>
        <p:spPr/>
        <p:txBody>
          <a:bodyPr/>
          <a:lstStyle/>
          <a:p>
            <a:r>
              <a:rPr lang="en-US" dirty="0"/>
              <a:t>B</a:t>
            </a:r>
            <a:r>
              <a:rPr lang="en-CN" dirty="0"/>
              <a:t>enign &amp; pathogenic variants: databases, evidences</a:t>
            </a:r>
          </a:p>
          <a:p>
            <a:endParaRPr lang="en-US" dirty="0"/>
          </a:p>
          <a:p>
            <a:r>
              <a:rPr lang="en-US" dirty="0"/>
              <a:t>H</a:t>
            </a:r>
            <a:r>
              <a:rPr lang="en-CN" dirty="0"/>
              <a:t>ow to determine the pathogenicity of variants</a:t>
            </a:r>
          </a:p>
          <a:p>
            <a:endParaRPr lang="en-CN" dirty="0"/>
          </a:p>
          <a:p>
            <a:r>
              <a:rPr lang="en-US" dirty="0"/>
              <a:t>E</a:t>
            </a:r>
            <a:r>
              <a:rPr lang="en-CN" dirty="0"/>
              <a:t>xample studies</a:t>
            </a:r>
          </a:p>
        </p:txBody>
      </p:sp>
    </p:spTree>
    <p:extLst>
      <p:ext uri="{BB962C8B-B14F-4D97-AF65-F5344CB8AC3E}">
        <p14:creationId xmlns:p14="http://schemas.microsoft.com/office/powerpoint/2010/main" val="1702285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B8E8-E669-AA01-26CD-E8359321DC73}"/>
              </a:ext>
            </a:extLst>
          </p:cNvPr>
          <p:cNvSpPr>
            <a:spLocks noGrp="1"/>
          </p:cNvSpPr>
          <p:nvPr>
            <p:ph type="title"/>
          </p:nvPr>
        </p:nvSpPr>
        <p:spPr/>
        <p:txBody>
          <a:bodyPr/>
          <a:lstStyle/>
          <a:p>
            <a:r>
              <a:rPr lang="en-US" dirty="0"/>
              <a:t>B</a:t>
            </a:r>
            <a:r>
              <a:rPr lang="en-CN" dirty="0"/>
              <a:t>enign variants Vs. Pathogenic variants</a:t>
            </a:r>
          </a:p>
        </p:txBody>
      </p:sp>
      <p:sp>
        <p:nvSpPr>
          <p:cNvPr id="3" name="Content Placeholder 2">
            <a:extLst>
              <a:ext uri="{FF2B5EF4-FFF2-40B4-BE49-F238E27FC236}">
                <a16:creationId xmlns:a16="http://schemas.microsoft.com/office/drawing/2014/main" id="{C363DBCB-CD83-ECF0-47F9-246707F9FAFE}"/>
              </a:ext>
            </a:extLst>
          </p:cNvPr>
          <p:cNvSpPr>
            <a:spLocks noGrp="1"/>
          </p:cNvSpPr>
          <p:nvPr>
            <p:ph idx="1"/>
          </p:nvPr>
        </p:nvSpPr>
        <p:spPr/>
        <p:txBody>
          <a:bodyPr/>
          <a:lstStyle/>
          <a:p>
            <a:r>
              <a:rPr lang="en-CN" dirty="0"/>
              <a:t>ClinVAR</a:t>
            </a:r>
          </a:p>
        </p:txBody>
      </p:sp>
      <p:sp>
        <p:nvSpPr>
          <p:cNvPr id="7" name="TextBox 6">
            <a:extLst>
              <a:ext uri="{FF2B5EF4-FFF2-40B4-BE49-F238E27FC236}">
                <a16:creationId xmlns:a16="http://schemas.microsoft.com/office/drawing/2014/main" id="{CC5864F0-B489-4D5A-E2F6-E913078ECED9}"/>
              </a:ext>
            </a:extLst>
          </p:cNvPr>
          <p:cNvSpPr txBox="1"/>
          <p:nvPr/>
        </p:nvSpPr>
        <p:spPr>
          <a:xfrm>
            <a:off x="6577314" y="6544105"/>
            <a:ext cx="2566686" cy="261610"/>
          </a:xfrm>
          <a:prstGeom prst="rect">
            <a:avLst/>
          </a:prstGeom>
          <a:noFill/>
        </p:spPr>
        <p:txBody>
          <a:bodyPr wrap="square">
            <a:spAutoFit/>
          </a:bodyPr>
          <a:lstStyle/>
          <a:p>
            <a:r>
              <a:rPr lang="en-CN" sz="1100" dirty="0"/>
              <a:t>https://www.ncbi.nlm.nih.gov/clinvar/</a:t>
            </a:r>
          </a:p>
        </p:txBody>
      </p:sp>
      <p:pic>
        <p:nvPicPr>
          <p:cNvPr id="5" name="Picture 4">
            <a:extLst>
              <a:ext uri="{FF2B5EF4-FFF2-40B4-BE49-F238E27FC236}">
                <a16:creationId xmlns:a16="http://schemas.microsoft.com/office/drawing/2014/main" id="{E9E1BDCC-0367-5C66-DB19-24150AD42DEF}"/>
              </a:ext>
            </a:extLst>
          </p:cNvPr>
          <p:cNvPicPr>
            <a:picLocks noChangeAspect="1"/>
          </p:cNvPicPr>
          <p:nvPr/>
        </p:nvPicPr>
        <p:blipFill>
          <a:blip r:embed="rId2"/>
          <a:stretch>
            <a:fillRect/>
          </a:stretch>
        </p:blipFill>
        <p:spPr>
          <a:xfrm>
            <a:off x="1324080" y="1506019"/>
            <a:ext cx="6495839" cy="4930686"/>
          </a:xfrm>
          <a:prstGeom prst="rect">
            <a:avLst/>
          </a:prstGeom>
        </p:spPr>
      </p:pic>
      <p:sp>
        <p:nvSpPr>
          <p:cNvPr id="6" name="Rectangle 5">
            <a:extLst>
              <a:ext uri="{FF2B5EF4-FFF2-40B4-BE49-F238E27FC236}">
                <a16:creationId xmlns:a16="http://schemas.microsoft.com/office/drawing/2014/main" id="{9F3D7274-91B0-A488-329A-11BDFCD3C44E}"/>
              </a:ext>
            </a:extLst>
          </p:cNvPr>
          <p:cNvSpPr/>
          <p:nvPr/>
        </p:nvSpPr>
        <p:spPr>
          <a:xfrm>
            <a:off x="1324080" y="4062714"/>
            <a:ext cx="6495839" cy="8681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240085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B8E8-E669-AA01-26CD-E8359321DC73}"/>
              </a:ext>
            </a:extLst>
          </p:cNvPr>
          <p:cNvSpPr>
            <a:spLocks noGrp="1"/>
          </p:cNvSpPr>
          <p:nvPr>
            <p:ph type="title"/>
          </p:nvPr>
        </p:nvSpPr>
        <p:spPr/>
        <p:txBody>
          <a:bodyPr/>
          <a:lstStyle/>
          <a:p>
            <a:r>
              <a:rPr lang="en-US" dirty="0"/>
              <a:t>B</a:t>
            </a:r>
            <a:r>
              <a:rPr lang="en-CN" dirty="0"/>
              <a:t>enign variants Vs. Pathogenic variants</a:t>
            </a:r>
          </a:p>
        </p:txBody>
      </p:sp>
      <p:sp>
        <p:nvSpPr>
          <p:cNvPr id="3" name="Content Placeholder 2">
            <a:extLst>
              <a:ext uri="{FF2B5EF4-FFF2-40B4-BE49-F238E27FC236}">
                <a16:creationId xmlns:a16="http://schemas.microsoft.com/office/drawing/2014/main" id="{C363DBCB-CD83-ECF0-47F9-246707F9FAFE}"/>
              </a:ext>
            </a:extLst>
          </p:cNvPr>
          <p:cNvSpPr>
            <a:spLocks noGrp="1"/>
          </p:cNvSpPr>
          <p:nvPr>
            <p:ph idx="1"/>
          </p:nvPr>
        </p:nvSpPr>
        <p:spPr/>
        <p:txBody>
          <a:bodyPr/>
          <a:lstStyle/>
          <a:p>
            <a:r>
              <a:rPr lang="en-CN" dirty="0"/>
              <a:t>ClinVAR: missense SNP </a:t>
            </a:r>
            <a:r>
              <a:rPr lang="en-US" dirty="0"/>
              <a:t>rs104893775</a:t>
            </a:r>
            <a:endParaRPr lang="en-CN" dirty="0"/>
          </a:p>
        </p:txBody>
      </p:sp>
      <p:sp>
        <p:nvSpPr>
          <p:cNvPr id="7" name="TextBox 6">
            <a:extLst>
              <a:ext uri="{FF2B5EF4-FFF2-40B4-BE49-F238E27FC236}">
                <a16:creationId xmlns:a16="http://schemas.microsoft.com/office/drawing/2014/main" id="{CC5864F0-B489-4D5A-E2F6-E913078ECED9}"/>
              </a:ext>
            </a:extLst>
          </p:cNvPr>
          <p:cNvSpPr txBox="1"/>
          <p:nvPr/>
        </p:nvSpPr>
        <p:spPr>
          <a:xfrm>
            <a:off x="5752618" y="6544105"/>
            <a:ext cx="3391382" cy="261610"/>
          </a:xfrm>
          <a:prstGeom prst="rect">
            <a:avLst/>
          </a:prstGeom>
          <a:noFill/>
        </p:spPr>
        <p:txBody>
          <a:bodyPr wrap="square">
            <a:spAutoFit/>
          </a:bodyPr>
          <a:lstStyle/>
          <a:p>
            <a:r>
              <a:rPr lang="en-US" sz="1100" dirty="0"/>
              <a:t>https://</a:t>
            </a:r>
            <a:r>
              <a:rPr lang="en-US" sz="1100" dirty="0" err="1"/>
              <a:t>www.ncbi.nlm.nih.gov</a:t>
            </a:r>
            <a:r>
              <a:rPr lang="en-US" sz="1100" dirty="0"/>
              <a:t>/</a:t>
            </a:r>
            <a:r>
              <a:rPr lang="en-US" sz="1100" dirty="0" err="1"/>
              <a:t>clinvar</a:t>
            </a:r>
            <a:r>
              <a:rPr lang="en-US" sz="1100" dirty="0"/>
              <a:t>/variation/13028/</a:t>
            </a:r>
            <a:endParaRPr lang="en-CN" sz="1100" dirty="0"/>
          </a:p>
        </p:txBody>
      </p:sp>
      <p:pic>
        <p:nvPicPr>
          <p:cNvPr id="8" name="Picture 7">
            <a:extLst>
              <a:ext uri="{FF2B5EF4-FFF2-40B4-BE49-F238E27FC236}">
                <a16:creationId xmlns:a16="http://schemas.microsoft.com/office/drawing/2014/main" id="{FC16E424-E2D4-E116-87F4-2BA2F668DD1B}"/>
              </a:ext>
            </a:extLst>
          </p:cNvPr>
          <p:cNvPicPr>
            <a:picLocks noChangeAspect="1"/>
          </p:cNvPicPr>
          <p:nvPr/>
        </p:nvPicPr>
        <p:blipFill>
          <a:blip r:embed="rId2"/>
          <a:stretch>
            <a:fillRect/>
          </a:stretch>
        </p:blipFill>
        <p:spPr>
          <a:xfrm>
            <a:off x="685800" y="1518511"/>
            <a:ext cx="7772400" cy="4546509"/>
          </a:xfrm>
          <a:prstGeom prst="rect">
            <a:avLst/>
          </a:prstGeom>
        </p:spPr>
      </p:pic>
    </p:spTree>
    <p:extLst>
      <p:ext uri="{BB962C8B-B14F-4D97-AF65-F5344CB8AC3E}">
        <p14:creationId xmlns:p14="http://schemas.microsoft.com/office/powerpoint/2010/main" val="384868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B8E8-E669-AA01-26CD-E8359321DC73}"/>
              </a:ext>
            </a:extLst>
          </p:cNvPr>
          <p:cNvSpPr>
            <a:spLocks noGrp="1"/>
          </p:cNvSpPr>
          <p:nvPr>
            <p:ph type="title"/>
          </p:nvPr>
        </p:nvSpPr>
        <p:spPr/>
        <p:txBody>
          <a:bodyPr/>
          <a:lstStyle/>
          <a:p>
            <a:r>
              <a:rPr lang="en-US" dirty="0"/>
              <a:t>B</a:t>
            </a:r>
            <a:r>
              <a:rPr lang="en-CN" dirty="0"/>
              <a:t>enign variants Vs. Pathogenic variants</a:t>
            </a:r>
          </a:p>
        </p:txBody>
      </p:sp>
      <p:sp>
        <p:nvSpPr>
          <p:cNvPr id="3" name="Content Placeholder 2">
            <a:extLst>
              <a:ext uri="{FF2B5EF4-FFF2-40B4-BE49-F238E27FC236}">
                <a16:creationId xmlns:a16="http://schemas.microsoft.com/office/drawing/2014/main" id="{C363DBCB-CD83-ECF0-47F9-246707F9FAFE}"/>
              </a:ext>
            </a:extLst>
          </p:cNvPr>
          <p:cNvSpPr>
            <a:spLocks noGrp="1"/>
          </p:cNvSpPr>
          <p:nvPr>
            <p:ph idx="1"/>
          </p:nvPr>
        </p:nvSpPr>
        <p:spPr/>
        <p:txBody>
          <a:bodyPr/>
          <a:lstStyle/>
          <a:p>
            <a:r>
              <a:rPr lang="en-CN" dirty="0"/>
              <a:t>ClinVAR: missense SNP </a:t>
            </a:r>
            <a:r>
              <a:rPr lang="en-US" dirty="0"/>
              <a:t>rs104893775</a:t>
            </a:r>
            <a:endParaRPr lang="en-CN" dirty="0"/>
          </a:p>
        </p:txBody>
      </p:sp>
      <p:sp>
        <p:nvSpPr>
          <p:cNvPr id="7" name="TextBox 6">
            <a:extLst>
              <a:ext uri="{FF2B5EF4-FFF2-40B4-BE49-F238E27FC236}">
                <a16:creationId xmlns:a16="http://schemas.microsoft.com/office/drawing/2014/main" id="{CC5864F0-B489-4D5A-E2F6-E913078ECED9}"/>
              </a:ext>
            </a:extLst>
          </p:cNvPr>
          <p:cNvSpPr txBox="1"/>
          <p:nvPr/>
        </p:nvSpPr>
        <p:spPr>
          <a:xfrm>
            <a:off x="5752618" y="6544105"/>
            <a:ext cx="3391382" cy="261610"/>
          </a:xfrm>
          <a:prstGeom prst="rect">
            <a:avLst/>
          </a:prstGeom>
          <a:noFill/>
        </p:spPr>
        <p:txBody>
          <a:bodyPr wrap="square">
            <a:spAutoFit/>
          </a:bodyPr>
          <a:lstStyle/>
          <a:p>
            <a:r>
              <a:rPr lang="en-US" sz="1100" dirty="0"/>
              <a:t>https://</a:t>
            </a:r>
            <a:r>
              <a:rPr lang="en-US" sz="1100" dirty="0" err="1"/>
              <a:t>www.ncbi.nlm.nih.gov</a:t>
            </a:r>
            <a:r>
              <a:rPr lang="en-US" sz="1100" dirty="0"/>
              <a:t>/</a:t>
            </a:r>
            <a:r>
              <a:rPr lang="en-US" sz="1100" dirty="0" err="1"/>
              <a:t>clinvar</a:t>
            </a:r>
            <a:r>
              <a:rPr lang="en-US" sz="1100" dirty="0"/>
              <a:t>/variation/13028/</a:t>
            </a:r>
            <a:endParaRPr lang="en-CN" sz="1100" dirty="0"/>
          </a:p>
        </p:txBody>
      </p:sp>
      <p:pic>
        <p:nvPicPr>
          <p:cNvPr id="5" name="Picture 4">
            <a:extLst>
              <a:ext uri="{FF2B5EF4-FFF2-40B4-BE49-F238E27FC236}">
                <a16:creationId xmlns:a16="http://schemas.microsoft.com/office/drawing/2014/main" id="{8494F2ED-C754-FBA1-5625-2AAD96533E83}"/>
              </a:ext>
            </a:extLst>
          </p:cNvPr>
          <p:cNvPicPr>
            <a:picLocks noChangeAspect="1"/>
          </p:cNvPicPr>
          <p:nvPr/>
        </p:nvPicPr>
        <p:blipFill>
          <a:blip r:embed="rId2"/>
          <a:stretch>
            <a:fillRect/>
          </a:stretch>
        </p:blipFill>
        <p:spPr>
          <a:xfrm>
            <a:off x="856527" y="1497662"/>
            <a:ext cx="7772400" cy="4862872"/>
          </a:xfrm>
          <a:prstGeom prst="rect">
            <a:avLst/>
          </a:prstGeom>
        </p:spPr>
      </p:pic>
      <p:sp>
        <p:nvSpPr>
          <p:cNvPr id="6" name="Rectangle 5">
            <a:extLst>
              <a:ext uri="{FF2B5EF4-FFF2-40B4-BE49-F238E27FC236}">
                <a16:creationId xmlns:a16="http://schemas.microsoft.com/office/drawing/2014/main" id="{23D617D4-E656-2C3D-04E6-5A641B9CB504}"/>
              </a:ext>
            </a:extLst>
          </p:cNvPr>
          <p:cNvSpPr/>
          <p:nvPr/>
        </p:nvSpPr>
        <p:spPr>
          <a:xfrm>
            <a:off x="2453833" y="2407534"/>
            <a:ext cx="1215342" cy="1273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0780971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上课模版2024" id="{754F4C6B-2F2D-1F40-8573-B8F8465AEA39}" vid="{2B311630-5BBA-AD43-B03D-B9E0445F4D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4748</TotalTime>
  <Words>2793</Words>
  <Application>Microsoft Macintosh PowerPoint</Application>
  <PresentationFormat>On-screen Show (4:3)</PresentationFormat>
  <Paragraphs>386</Paragraphs>
  <Slides>60</Slides>
  <Notes>1</Notes>
  <HiddenSlides>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60</vt:i4>
      </vt:variant>
    </vt:vector>
  </HeadingPairs>
  <TitlesOfParts>
    <vt:vector size="78" baseType="lpstr">
      <vt:lpstr>-apple-system</vt:lpstr>
      <vt:lpstr>-webkit-standard</vt:lpstr>
      <vt:lpstr>Microsoft YaHei</vt:lpstr>
      <vt:lpstr>Microsoft YaHei Light</vt:lpstr>
      <vt:lpstr>PingFang SC</vt:lpstr>
      <vt:lpstr>system-ui</vt:lpstr>
      <vt:lpstr>Arial</vt:lpstr>
      <vt:lpstr>Arial</vt:lpstr>
      <vt:lpstr>Calibri</vt:lpstr>
      <vt:lpstr>Cambria</vt:lpstr>
      <vt:lpstr>Cambria Math</vt:lpstr>
      <vt:lpstr>Helvetica</vt:lpstr>
      <vt:lpstr>Helvetica Light</vt:lpstr>
      <vt:lpstr>Helvetica Neue</vt:lpstr>
      <vt:lpstr>Merriweather</vt:lpstr>
      <vt:lpstr>PT Serif</vt:lpstr>
      <vt:lpstr>Times New Roman</vt:lpstr>
      <vt:lpstr>Office Theme</vt:lpstr>
      <vt:lpstr>The Human Genome and Variation III Determining pathogenic variants</vt:lpstr>
      <vt:lpstr>Review: genomic variation</vt:lpstr>
      <vt:lpstr>Review: the consequence of SNPs/InDels</vt:lpstr>
      <vt:lpstr>Review: the consequence of SVs</vt:lpstr>
      <vt:lpstr>Benign variants Vs. Pathogenic variants</vt:lpstr>
      <vt:lpstr>Benign variants Vs. Pathogenic variants</vt:lpstr>
      <vt:lpstr>Benign variants Vs. Pathogenic variants</vt:lpstr>
      <vt:lpstr>Benign variants Vs. Pathogenic variants</vt:lpstr>
      <vt:lpstr>Benign variants Vs. Pathogenic variants</vt:lpstr>
      <vt:lpstr>Benign variants Vs. Pathogenic variants</vt:lpstr>
      <vt:lpstr>Benign variants Vs. Pathogenic variants</vt:lpstr>
      <vt:lpstr>Benign variants Vs. Pathogenic variants</vt:lpstr>
      <vt:lpstr>Benign variants Vs. Pathogenic variants</vt:lpstr>
      <vt:lpstr>Benign variants Vs. Pathogenic variants</vt:lpstr>
      <vt:lpstr>How to determine the pathogenicity of variants?</vt:lpstr>
      <vt:lpstr>How to determine the pathogenicity of variants?</vt:lpstr>
      <vt:lpstr>How to determine the pathogenicity of variants?</vt:lpstr>
      <vt:lpstr>How to determine the pathogenicity of variants?</vt:lpstr>
      <vt:lpstr>How to determine the pathogenicity of variants—statistical procedures</vt:lpstr>
      <vt:lpstr>Genome-wide association studies (GWAS): to statistically evaluate the association of an SNP with a trait</vt:lpstr>
      <vt:lpstr>Testing for GWAS Association: Effect Size from an LR Model</vt:lpstr>
      <vt:lpstr>Testing for GWAS Association: Odds Ratio</vt:lpstr>
      <vt:lpstr>Testing for GWAS Association: Chi-squared Statistic</vt:lpstr>
      <vt:lpstr>Privacy-preserving Summary Statistics</vt:lpstr>
      <vt:lpstr>GWAS Summary Statistics Database</vt:lpstr>
      <vt:lpstr>GWAS Catalog: Collection of GWAS Lead SNPs</vt:lpstr>
      <vt:lpstr>Rare Variant Association Test (RVAT)</vt:lpstr>
      <vt:lpstr>STAAR</vt:lpstr>
      <vt:lpstr>STAAR</vt:lpstr>
      <vt:lpstr>SV GWAS</vt:lpstr>
      <vt:lpstr>How to determine the pathogenicity of variants—machine intelligence based procedures</vt:lpstr>
      <vt:lpstr>Functional annotation of SNPs/InDels</vt:lpstr>
      <vt:lpstr>Functional annotation of SNPs/InDels</vt:lpstr>
      <vt:lpstr>Functional annotation of SNPs/InDels</vt:lpstr>
      <vt:lpstr>Functional annotation of SNPs/InDels</vt:lpstr>
      <vt:lpstr>Functional annotation of SNPs/InDels</vt:lpstr>
      <vt:lpstr>GTEx: covered tissues and cells</vt:lpstr>
      <vt:lpstr>Functional annotation of SNPs/InDels</vt:lpstr>
      <vt:lpstr>EPI reconstructions </vt:lpstr>
      <vt:lpstr>Pathogenicity prediction models of SNPs/InDels</vt:lpstr>
      <vt:lpstr>CADD v1.7 framework (2024)</vt:lpstr>
      <vt:lpstr>Pathogenicity prediction models of SNPs/InDels</vt:lpstr>
      <vt:lpstr>Pathogenicity prediction models of SNPs/InDels</vt:lpstr>
      <vt:lpstr>AlphaMissense website</vt:lpstr>
      <vt:lpstr>Pathogenicity prediction models of SNPs/InDels</vt:lpstr>
      <vt:lpstr>CAGI benchmarking results for identifying pathogenic variants</vt:lpstr>
      <vt:lpstr>Functional annotation of SVs</vt:lpstr>
      <vt:lpstr>Functional annotation of SVs</vt:lpstr>
      <vt:lpstr>Pathogenicity prediction of SVs</vt:lpstr>
      <vt:lpstr>Pathogenicity prediction models of SVs</vt:lpstr>
      <vt:lpstr>Pathogenicity prediction models of SVs</vt:lpstr>
      <vt:lpstr>Validation of potentially pathogenic variants</vt:lpstr>
      <vt:lpstr>Validation of potentially pathogenic variants</vt:lpstr>
      <vt:lpstr>In summary, what can we learn for a given variant?</vt:lpstr>
      <vt:lpstr>Example studies for determining pathogenic variants</vt:lpstr>
      <vt:lpstr>(1) Exome-based newborn screening for metabolic disorders</vt:lpstr>
      <vt:lpstr>(1) Exome-based newborn screening for metabolic disorders</vt:lpstr>
      <vt:lpstr>(2) Exome-based genome-wide association study for Alzheimer’s disease</vt:lpstr>
      <vt:lpstr>How to build your own pipeline?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Human Genome and Variation III Determining pathogenic variants</dc:title>
  <dc:creator>J Chen</dc:creator>
  <cp:lastModifiedBy>J Chen</cp:lastModifiedBy>
  <cp:revision>99</cp:revision>
  <dcterms:created xsi:type="dcterms:W3CDTF">2024-09-23T07:42:41Z</dcterms:created>
  <dcterms:modified xsi:type="dcterms:W3CDTF">2024-10-24T08:37:32Z</dcterms:modified>
</cp:coreProperties>
</file>